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5"/>
  </p:notesMasterIdLst>
  <p:sldIdLst>
    <p:sldId id="256" r:id="rId2"/>
    <p:sldId id="259" r:id="rId3"/>
    <p:sldId id="273" r:id="rId4"/>
    <p:sldId id="260" r:id="rId5"/>
    <p:sldId id="272" r:id="rId6"/>
    <p:sldId id="290" r:id="rId7"/>
    <p:sldId id="294" r:id="rId8"/>
    <p:sldId id="295" r:id="rId9"/>
    <p:sldId id="311" r:id="rId10"/>
    <p:sldId id="296" r:id="rId11"/>
    <p:sldId id="308" r:id="rId12"/>
    <p:sldId id="305" r:id="rId13"/>
    <p:sldId id="306" r:id="rId14"/>
    <p:sldId id="307" r:id="rId15"/>
    <p:sldId id="309" r:id="rId16"/>
    <p:sldId id="310" r:id="rId17"/>
    <p:sldId id="281" r:id="rId18"/>
    <p:sldId id="261" r:id="rId19"/>
    <p:sldId id="280" r:id="rId20"/>
    <p:sldId id="288" r:id="rId21"/>
    <p:sldId id="303" r:id="rId22"/>
    <p:sldId id="268" r:id="rId23"/>
    <p:sldId id="304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0320"/>
    <a:srgbClr val="006666"/>
    <a:srgbClr val="009999"/>
    <a:srgbClr val="22027E"/>
    <a:srgbClr val="7F01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1F71A3-7A6D-4093-9022-C1D4C66E9EAA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F2C0CB-0916-4FE6-B1B7-AF8E1E9E71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6EF4AC-2040-48CF-BD7E-EF15F41CACC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AB04-4DF6-4D64-8D22-FC1410903051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91BE3-70B8-4D12-8F1D-133E389663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34D9-01A8-445E-8C5B-98577BEA95CA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9D4B-1F07-43C0-B2FA-4C104DCBFD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17243-AE23-433E-98BC-2047D1E0A045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1146B-1E85-465A-8CC5-9D77F71F32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2D907-9646-42AD-B687-CB61FBE773F9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CA600-C93B-45D0-B5D4-E57A4A7B8D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54813-A248-4D3D-A428-918375A7E34F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A82B4-A578-43ED-A8DC-1893B45DE5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80C15-328B-49F6-8CED-5C2FE67CB44E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C4AFC-C631-4046-9A4A-66BA5BBBC6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5411C-8704-4106-88D8-D2A7CA981397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6C52F-DCFA-4789-9231-6F80FB7AF0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494A-8C73-4C70-81D9-860E4B73BF34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9C5BC-0FA9-4412-A2AE-631E686897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2791-8177-4DD2-9982-83866E0FDBE3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7E82E-7BCD-431F-873F-CEFAC43C41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3ACAF-70D7-49CC-B8B3-A369E013A0FD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6B926-B4E3-4875-8635-C529579D77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AD7C5-CAF9-45EB-BEBA-10C2F65DFFBF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CA60-DE8F-47DC-859C-EAF3F3B3C9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43BF65-6C27-4F23-82AD-16D36D34525D}" type="datetimeFigureOut">
              <a:rPr lang="ru-RU"/>
              <a:pPr>
                <a:defRPr/>
              </a:pPr>
              <a:t>29.01.2022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786933-CA5A-41E5-9580-84D014EB8C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1" r:id="rId4"/>
    <p:sldLayoutId id="2147483915" r:id="rId5"/>
    <p:sldLayoutId id="2147483910" r:id="rId6"/>
    <p:sldLayoutId id="2147483916" r:id="rId7"/>
    <p:sldLayoutId id="2147483917" r:id="rId8"/>
    <p:sldLayoutId id="2147483918" r:id="rId9"/>
    <p:sldLayoutId id="2147483909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33375"/>
            <a:ext cx="8458200" cy="863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1800" b="1" i="1" smtClean="0">
                <a:solidFill>
                  <a:srgbClr val="08684E"/>
                </a:solidFill>
              </a:rPr>
              <a:t>Государственное бюджетное образовательное учреждение средняя общеобразовательная школа № 497 Невского района Санкт-Петербурга</a:t>
            </a:r>
          </a:p>
        </p:txBody>
      </p:sp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 rot="10800000" flipV="1">
            <a:off x="393700" y="5532438"/>
            <a:ext cx="8429625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08684E"/>
                </a:solidFill>
                <a:latin typeface="Times New Roman" pitchFamily="18" charset="0"/>
              </a:rPr>
              <a:t>Михайлова Т.Н., </a:t>
            </a:r>
            <a:r>
              <a:rPr lang="ru-RU" b="1" i="1">
                <a:solidFill>
                  <a:srgbClr val="08684E"/>
                </a:solidFill>
                <a:latin typeface="Times New Roman" pitchFamily="18" charset="0"/>
              </a:rPr>
              <a:t>педагог-психолог</a:t>
            </a:r>
          </a:p>
          <a:p>
            <a:pPr algn="ctr"/>
            <a:r>
              <a:rPr lang="ru-RU" b="1" i="1">
                <a:solidFill>
                  <a:srgbClr val="08684E"/>
                </a:solidFill>
              </a:rPr>
              <a:t>29 января 2022 г.</a:t>
            </a:r>
            <a:endParaRPr lang="ru-RU" b="1" i="1">
              <a:solidFill>
                <a:srgbClr val="08684E"/>
              </a:solidFill>
              <a:latin typeface="Times New Roman" pitchFamily="18" charset="0"/>
            </a:endParaRPr>
          </a:p>
          <a:p>
            <a:pPr algn="ctr"/>
            <a:endParaRPr lang="ru-RU" sz="1600" b="1" i="1">
              <a:solidFill>
                <a:srgbClr val="08684E"/>
              </a:solidFill>
              <a:latin typeface="Times New Roman" pitchFamily="18" charset="0"/>
            </a:endParaRP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1452563" y="1776413"/>
            <a:ext cx="6462712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 i="1">
                <a:solidFill>
                  <a:srgbClr val="006666"/>
                </a:solidFill>
              </a:rPr>
              <a:t>ПСИХОЛОГИЧЕСКАЯ ПОДДЕРЖКА </a:t>
            </a:r>
          </a:p>
          <a:p>
            <a:pPr algn="ctr"/>
            <a:r>
              <a:rPr lang="ru-RU" sz="2800" b="1" i="1">
                <a:solidFill>
                  <a:srgbClr val="006666"/>
                </a:solidFill>
              </a:rPr>
              <a:t>ДЕВЯТИТИКЛАССНИКА </a:t>
            </a:r>
          </a:p>
          <a:p>
            <a:pPr algn="ctr"/>
            <a:r>
              <a:rPr lang="ru-RU" sz="2000" b="1" i="1">
                <a:solidFill>
                  <a:srgbClr val="006666"/>
                </a:solidFill>
              </a:rPr>
              <a:t>В</a:t>
            </a:r>
            <a:r>
              <a:rPr lang="ru-RU" sz="2800" b="1" i="1">
                <a:solidFill>
                  <a:srgbClr val="006666"/>
                </a:solidFill>
              </a:rPr>
              <a:t> СЕМЬЕ </a:t>
            </a:r>
          </a:p>
          <a:p>
            <a:pPr algn="ctr"/>
            <a:r>
              <a:rPr lang="ru-RU" sz="2000" b="1" i="1">
                <a:solidFill>
                  <a:srgbClr val="006666"/>
                </a:solidFill>
              </a:rPr>
              <a:t>В</a:t>
            </a:r>
            <a:r>
              <a:rPr lang="ru-RU" sz="2800" b="1" i="1">
                <a:solidFill>
                  <a:srgbClr val="006666"/>
                </a:solidFill>
              </a:rPr>
              <a:t> ПЕРИОД ПОДГОТОВКИ </a:t>
            </a:r>
          </a:p>
          <a:p>
            <a:pPr algn="ctr"/>
            <a:r>
              <a:rPr lang="ru-RU" sz="2000" b="1" i="1">
                <a:solidFill>
                  <a:srgbClr val="006666"/>
                </a:solidFill>
              </a:rPr>
              <a:t>К</a:t>
            </a:r>
            <a:r>
              <a:rPr lang="ru-RU" sz="2800" b="1" i="1">
                <a:solidFill>
                  <a:srgbClr val="006666"/>
                </a:solidFill>
              </a:rPr>
              <a:t> ГОСУДАРСТВЕННОЙ </a:t>
            </a:r>
          </a:p>
          <a:p>
            <a:pPr algn="ctr"/>
            <a:r>
              <a:rPr lang="ru-RU" sz="2800" b="1" i="1">
                <a:solidFill>
                  <a:srgbClr val="006666"/>
                </a:solidFill>
              </a:rPr>
              <a:t>ИТОГОВОЙ АТТЕСТАЦИИ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260350"/>
            <a:ext cx="8740775" cy="5040313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effectLst/>
              </a:rPr>
              <a:t>Запланирована коррекционная работа с обучающимися</a:t>
            </a:r>
            <a:br>
              <a:rPr lang="ru-RU" cap="none" smtClean="0">
                <a:effectLst/>
              </a:rPr>
            </a:br>
            <a:r>
              <a:rPr lang="ru-RU" cap="none" smtClean="0">
                <a:effectLst/>
              </a:rPr>
              <a:t/>
            </a:r>
            <a:br>
              <a:rPr lang="ru-RU" cap="none" smtClean="0">
                <a:effectLst/>
              </a:rPr>
            </a:br>
            <a:r>
              <a:rPr lang="ru-RU" cap="none" smtClean="0">
                <a:effectLst/>
              </a:rPr>
              <a:t>февраль – апрель 2022 г.</a:t>
            </a:r>
            <a:endParaRPr lang="ru-RU" sz="2600" cap="none" smtClean="0"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Заголовок 3"/>
          <p:cNvPicPr>
            <a:picLocks noGrp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765175"/>
            <a:ext cx="7567612" cy="53149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916113"/>
            <a:ext cx="8380412" cy="4164012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2800" smtClean="0"/>
              <a:t>В СОХРАНЕНИИ ЗДОРОВЬЯ, ЗНАНИЯХ О ЗДОРОВОМ ОБРАЗЕ ЖИЗНИ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800" smtClean="0"/>
              <a:t>В ЗНАНИЯХ О СПОСОБАХ СНЯТИЯ СТРЕССА, ТРЕВОГИ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800" smtClean="0"/>
              <a:t>В РАСШИРЕНИИ ПРЕДСТАВЛЕНИЙ О ПУТЯХ ПОЛУЧЕНИЯ ОБРАЗОВАНИЯ («ВЕЕР ВАРИАНТОВ»)</a:t>
            </a:r>
          </a:p>
          <a:p>
            <a:endParaRPr lang="ru-RU" sz="2800" smtClean="0"/>
          </a:p>
        </p:txBody>
      </p:sp>
      <p:pic>
        <p:nvPicPr>
          <p:cNvPr id="26626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60350"/>
            <a:ext cx="5329237" cy="172878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Заголовок 3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24075" y="0"/>
            <a:ext cx="4535488" cy="2276475"/>
          </a:xfrm>
        </p:spPr>
      </p:pic>
      <p:sp>
        <p:nvSpPr>
          <p:cNvPr id="27650" name="Текст 4"/>
          <p:cNvSpPr>
            <a:spLocks noGrp="1"/>
          </p:cNvSpPr>
          <p:nvPr>
            <p:ph type="body" idx="4294967295"/>
          </p:nvPr>
        </p:nvSpPr>
        <p:spPr>
          <a:xfrm>
            <a:off x="468313" y="1773238"/>
            <a:ext cx="8523287" cy="4306887"/>
          </a:xfrm>
        </p:spPr>
        <p:txBody>
          <a:bodyPr/>
          <a:lstStyle/>
          <a:p>
            <a:r>
              <a:rPr lang="ru-RU" smtClean="0"/>
              <a:t>Сохранить здоровье</a:t>
            </a:r>
          </a:p>
          <a:p>
            <a:r>
              <a:rPr lang="ru-RU" smtClean="0"/>
              <a:t>Справиться с фоновой тревогой или принять её</a:t>
            </a:r>
          </a:p>
          <a:p>
            <a:r>
              <a:rPr lang="ru-RU" smtClean="0"/>
              <a:t>Принять нынешние условия как данность и справиться с негативными эмоциями </a:t>
            </a:r>
          </a:p>
          <a:p>
            <a:r>
              <a:rPr lang="ru-RU" smtClean="0"/>
              <a:t>Мобилизоваться для достижения ранее поставленных целей</a:t>
            </a:r>
          </a:p>
          <a:p>
            <a:pPr eaLnBrk="1" hangingPunct="1">
              <a:buFont typeface="Wingdings 2" pitchFamily="18" charset="2"/>
              <a:buNone/>
            </a:pPr>
            <a:endParaRPr lang="ru-RU" sz="29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88913"/>
            <a:ext cx="5329237" cy="1800225"/>
          </a:xfrm>
        </p:spPr>
      </p:pic>
      <p:sp>
        <p:nvSpPr>
          <p:cNvPr id="28674" name="Текст 2"/>
          <p:cNvSpPr>
            <a:spLocks noGrp="1"/>
          </p:cNvSpPr>
          <p:nvPr>
            <p:ph type="body" idx="4294967295"/>
          </p:nvPr>
        </p:nvSpPr>
        <p:spPr>
          <a:xfrm>
            <a:off x="1476375" y="1554163"/>
            <a:ext cx="7515225" cy="4525962"/>
          </a:xfrm>
        </p:spPr>
        <p:txBody>
          <a:bodyPr/>
          <a:lstStyle/>
          <a:p>
            <a:r>
              <a:rPr lang="ru-RU" smtClean="0"/>
              <a:t>Сон</a:t>
            </a:r>
          </a:p>
          <a:p>
            <a:r>
              <a:rPr lang="ru-RU" smtClean="0"/>
              <a:t>Питание</a:t>
            </a:r>
          </a:p>
          <a:p>
            <a:r>
              <a:rPr lang="ru-RU" smtClean="0"/>
              <a:t>Режим дня</a:t>
            </a:r>
          </a:p>
          <a:p>
            <a:r>
              <a:rPr lang="ru-RU" smtClean="0"/>
              <a:t>Питьевой режим</a:t>
            </a:r>
          </a:p>
          <a:p>
            <a:r>
              <a:rPr lang="ru-RU" smtClean="0"/>
              <a:t>Физкультура и прогулки</a:t>
            </a:r>
          </a:p>
          <a:p>
            <a:r>
              <a:rPr lang="ru-RU" smtClean="0"/>
              <a:t>Особое внимание глазам, позвоночнику, плечам и шее</a:t>
            </a:r>
          </a:p>
          <a:p>
            <a:pPr eaLnBrk="1" hangingPunct="1">
              <a:buFont typeface="Wingdings 2" pitchFamily="18" charset="2"/>
              <a:buNone/>
            </a:pPr>
            <a:endParaRPr lang="ru-RU" sz="29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60350"/>
            <a:ext cx="5329238" cy="2016125"/>
          </a:xfrm>
        </p:spPr>
      </p:pic>
      <p:sp>
        <p:nvSpPr>
          <p:cNvPr id="29698" name="Текст 2"/>
          <p:cNvSpPr>
            <a:spLocks noGrp="1"/>
          </p:cNvSpPr>
          <p:nvPr>
            <p:ph type="body" idx="4294967295"/>
          </p:nvPr>
        </p:nvSpPr>
        <p:spPr>
          <a:xfrm>
            <a:off x="395288" y="1844675"/>
            <a:ext cx="8596312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Выработка белка коллагена, повышающего эластичность сосудов.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Выработка гормона роста.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Расслабление и восстановление мышц.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Работа иммунитета по восстановлению и оздоровлению организма.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Образование синаптических связей, что означает перевод информации из кратковременной памяти в долговременную.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3350" y="0"/>
            <a:ext cx="6048375" cy="1989138"/>
          </a:xfrm>
        </p:spPr>
      </p:pic>
      <p:sp>
        <p:nvSpPr>
          <p:cNvPr id="30722" name="Текст 2"/>
          <p:cNvSpPr>
            <a:spLocks noGrp="1"/>
          </p:cNvSpPr>
          <p:nvPr>
            <p:ph type="body" idx="4294967295"/>
          </p:nvPr>
        </p:nvSpPr>
        <p:spPr>
          <a:xfrm>
            <a:off x="179388" y="1554163"/>
            <a:ext cx="8812212" cy="4754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Засыпать не позднее 23.00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Спать не менее 8 часов в день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Спать в полной темноте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Умеренная температура воздуха в комнате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Достаточное количество кислорода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Не пользоваться гаджетами, не  работать за компьютером, не смотреть телевизор за 2-3 часа до сна или установить программу, уменьшающую яркость экрана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Создать ритуалы (например, читать книгу на бумажной основе)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8680" y="806043"/>
            <a:ext cx="8502530" cy="10065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Деструктивный и конструктивный подходы родителей к подготовке к ГИА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8313" y="2565400"/>
            <a:ext cx="4027487" cy="375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Деструктивный подход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Тревожно-агрессивный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Контролирующий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Отстранённый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859338" y="2565400"/>
            <a:ext cx="4132262" cy="375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Конструктивный подход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Поддержка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Помощь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Обеспечение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2"/>
          <p:cNvSpPr>
            <a:spLocks noChangeArrowheads="1"/>
          </p:cNvSpPr>
          <p:nvPr/>
        </p:nvSpPr>
        <p:spPr bwMode="auto">
          <a:xfrm>
            <a:off x="250825" y="333375"/>
            <a:ext cx="8893175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3000" b="1">
                <a:solidFill>
                  <a:srgbClr val="0C9B74"/>
                </a:solidFill>
              </a:rPr>
              <a:t>	</a:t>
            </a:r>
            <a:r>
              <a:rPr lang="ru-RU" sz="3000" b="1">
                <a:solidFill>
                  <a:srgbClr val="0C9B74"/>
                </a:solidFill>
                <a:latin typeface="Verdana" pitchFamily="34" charset="0"/>
              </a:rPr>
              <a:t>Психологическая поддержка </a:t>
            </a: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направлена на помощь человеку в выявлении и активации внутренних  и внешних ресурсов и заключается в: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эмпатийном слушании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опережающей похвале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принятии ошибок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подчёркивании любых улучшений, продвижений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акцентирование внимания на сильных сторонах личности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концентрации внимания на прошлых успехах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оказании внимания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3000">
                <a:solidFill>
                  <a:srgbClr val="08684E"/>
                </a:solidFill>
                <a:latin typeface="Verdana" pitchFamily="34" charset="0"/>
              </a:rPr>
              <a:t>одобрении, выражении тёплых чувств</a:t>
            </a:r>
            <a:r>
              <a:rPr lang="ru-RU" sz="3000">
                <a:solidFill>
                  <a:schemeClr val="tx2"/>
                </a:solidFill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Рекомендации родителям</a:t>
            </a:r>
            <a:endParaRPr lang="ru-RU" dirty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0" y="1196975"/>
            <a:ext cx="8991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3000" smtClean="0">
                <a:solidFill>
                  <a:srgbClr val="08684E"/>
                </a:solidFill>
              </a:rPr>
              <a:t>	• Оказывайте ребенку внимание (интересуйтесь его настроением, состоянием здоровья, проявляйте заботу о его нуждах). </a:t>
            </a:r>
            <a:br>
              <a:rPr lang="ru-RU" sz="3000" smtClean="0">
                <a:solidFill>
                  <a:srgbClr val="08684E"/>
                </a:solidFill>
              </a:rPr>
            </a:br>
            <a:r>
              <a:rPr lang="ru-RU" sz="3000" smtClean="0">
                <a:solidFill>
                  <a:srgbClr val="08684E"/>
                </a:solidFill>
              </a:rPr>
              <a:t>• Оставьте ему на период экзаменов минимальный круг домашних обязан-ностей, давайте ему понять, что оберегаете его. </a:t>
            </a:r>
            <a:br>
              <a:rPr lang="ru-RU" sz="3000" smtClean="0">
                <a:solidFill>
                  <a:srgbClr val="08684E"/>
                </a:solidFill>
              </a:rPr>
            </a:br>
            <a:r>
              <a:rPr lang="ru-RU" sz="3000" smtClean="0">
                <a:solidFill>
                  <a:srgbClr val="08684E"/>
                </a:solidFill>
              </a:rPr>
              <a:t>• Выражайте ему готовность помочь и помогайте в различных вопросах подготовки. </a:t>
            </a:r>
            <a:br>
              <a:rPr lang="ru-RU" sz="3000" smtClean="0">
                <a:solidFill>
                  <a:srgbClr val="08684E"/>
                </a:solidFill>
              </a:rPr>
            </a:br>
            <a:r>
              <a:rPr lang="ru-RU" sz="3000" smtClean="0">
                <a:solidFill>
                  <a:srgbClr val="08684E"/>
                </a:solidFill>
              </a:rPr>
              <a:t>• Рассказывайте о своем опыте сдачи экзаменов, где это уместно. Расскажите, что вы испытывали перед экзаменами. </a:t>
            </a:r>
            <a:br>
              <a:rPr lang="ru-RU" sz="3000" smtClean="0">
                <a:solidFill>
                  <a:srgbClr val="08684E"/>
                </a:solidFill>
              </a:rPr>
            </a:br>
            <a:endParaRPr lang="ru-RU" sz="3000" smtClean="0">
              <a:solidFill>
                <a:srgbClr val="08684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91683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Трудности при прохождении ГИА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65400"/>
            <a:ext cx="8686800" cy="37433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Познавательные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Личностные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Поведенческие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68072" cy="112474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Рекомендации родителям</a:t>
            </a:r>
            <a:endParaRPr lang="ru-RU" dirty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304800" y="1125538"/>
            <a:ext cx="8686800" cy="57324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smtClean="0">
                <a:solidFill>
                  <a:srgbClr val="08684E"/>
                </a:solidFill>
              </a:rPr>
              <a:t>• Позаботьтесь, чтобы дома было что-то вкусненькое, что любит ваш ребенок, это будет снижать его эмоциональное напряжение (при этом не злоупотребляйте сладостями и мучным).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08684E"/>
                </a:solidFill>
              </a:rPr>
              <a:t>• Сами постарайтесь регулировать свое волнение и не переносить его на ребенка. </a:t>
            </a:r>
            <a:br>
              <a:rPr lang="ru-RU" sz="2800" smtClean="0">
                <a:solidFill>
                  <a:srgbClr val="08684E"/>
                </a:solidFill>
              </a:rPr>
            </a:br>
            <a:r>
              <a:rPr lang="ru-RU" sz="2800" i="1" smtClean="0">
                <a:solidFill>
                  <a:srgbClr val="08684E"/>
                </a:solidFill>
              </a:rPr>
              <a:t>Будет полезно, если вы примете мысль, что в случае неуспеха жизнь ребенка не закончится и вы его любить не перестанете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04800" y="260648"/>
            <a:ext cx="8686800" cy="936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Как родителям справиться со своими чувствами</a:t>
            </a:r>
            <a:endParaRPr lang="ru-RU" sz="2000" b="1" dirty="0"/>
          </a:p>
        </p:txBody>
      </p:sp>
      <p:sp>
        <p:nvSpPr>
          <p:cNvPr id="35842" name="Содержимое 5"/>
          <p:cNvSpPr>
            <a:spLocks noGrp="1"/>
          </p:cNvSpPr>
          <p:nvPr>
            <p:ph idx="4294967295"/>
          </p:nvPr>
        </p:nvSpPr>
        <p:spPr>
          <a:xfrm>
            <a:off x="323850" y="1700213"/>
            <a:ext cx="866775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000" smtClean="0">
                <a:solidFill>
                  <a:srgbClr val="08684E"/>
                </a:solidFill>
              </a:rPr>
              <a:t>Признать свои чувства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smtClean="0">
                <a:solidFill>
                  <a:srgbClr val="08684E"/>
                </a:solidFill>
              </a:rPr>
              <a:t>Осознать их причину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smtClean="0">
                <a:solidFill>
                  <a:srgbClr val="08684E"/>
                </a:solidFill>
              </a:rPr>
              <a:t>Обладать информацией об экзамене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smtClean="0">
                <a:solidFill>
                  <a:srgbClr val="08684E"/>
                </a:solidFill>
              </a:rPr>
              <a:t>Переоценить последствия неудачи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smtClean="0">
                <a:solidFill>
                  <a:srgbClr val="08684E"/>
                </a:solidFill>
              </a:rPr>
              <a:t>Найти положительные моменты в экзамене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smtClean="0">
                <a:solidFill>
                  <a:srgbClr val="08684E"/>
                </a:solidFill>
              </a:rPr>
              <a:t>Научиться говорить с близкими о своих чувствах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smtClean="0">
                <a:solidFill>
                  <a:srgbClr val="08684E"/>
                </a:solidFill>
              </a:rPr>
              <a:t>Направить энергию на помощь и поддержку</a:t>
            </a:r>
          </a:p>
          <a:p>
            <a:pPr eaLnBrk="1" hangingPunct="1">
              <a:lnSpc>
                <a:spcPct val="80000"/>
              </a:lnSpc>
            </a:pPr>
            <a:endParaRPr lang="ru-RU" sz="30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Ошибки родителей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Самоустранение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Нагнетание обстановки, паника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457200"/>
            <a:ext cx="8740775" cy="49164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5400" cap="none" smtClean="0">
                <a:effectLst/>
              </a:rPr>
              <a:t>СПАСИБО</a:t>
            </a:r>
            <a:br>
              <a:rPr lang="ru-RU" sz="5400" cap="none" smtClean="0">
                <a:effectLst/>
              </a:rPr>
            </a:br>
            <a:r>
              <a:rPr lang="ru-RU" sz="5400" cap="none" smtClean="0">
                <a:effectLst/>
              </a:rPr>
              <a:t>за внимание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Познавательные трудности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700" smtClean="0">
                <a:solidFill>
                  <a:srgbClr val="08684E"/>
                </a:solidFill>
              </a:rPr>
              <a:t>Недостаточный объем знаний.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>
                <a:solidFill>
                  <a:srgbClr val="08684E"/>
                </a:solidFill>
              </a:rPr>
              <a:t>Отсутствие систематизированости знаний.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>
                <a:solidFill>
                  <a:srgbClr val="08684E"/>
                </a:solidFill>
              </a:rPr>
              <a:t>Плохая переключаемость внимания, низкий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700" smtClean="0">
                <a:solidFill>
                  <a:srgbClr val="08684E"/>
                </a:solidFill>
              </a:rPr>
              <a:t>	уровень активности и концентрации внимания.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>
                <a:solidFill>
                  <a:srgbClr val="08684E"/>
                </a:solidFill>
              </a:rPr>
              <a:t>Неустойчивая умственная работоспособность.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>
                <a:solidFill>
                  <a:srgbClr val="08684E"/>
                </a:solidFill>
              </a:rPr>
              <a:t>Низкий уровень развития мышления.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>
                <a:solidFill>
                  <a:srgbClr val="08684E"/>
                </a:solidFill>
              </a:rPr>
              <a:t>Недостаточный объем памяти.</a:t>
            </a:r>
          </a:p>
          <a:p>
            <a:pPr eaLnBrk="1" hangingPunct="1">
              <a:lnSpc>
                <a:spcPct val="90000"/>
              </a:lnSpc>
            </a:pPr>
            <a:endParaRPr lang="ru-RU" sz="27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Поведенческие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(процессуальные) трудности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Недостаточное знакомство с процедурой и спецификой экзамена.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Трудности, связанные со спецификой фиксирования ответов.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Отсутствие четкой стратегии деятельности.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Трудности, связанные с незнанием своих прав и обязанностей.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Личностные трудности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5040312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Отсутствие возможности получить поддержку взрослых.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Отсутствие знаний о своих индивидуально-психологических особенностях.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Отсутствие личностно-значимых целей экзамена.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Несформированость профессиональных планов и видения перспектив будущего.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Эмоциональная нестабильность, повышенная тревожность.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Неадекватная самооценка и завышенный (заниженный) уровень притязаний.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57200"/>
            <a:ext cx="8515350" cy="34036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800" cap="none" smtClean="0">
                <a:effectLst/>
              </a:rPr>
              <a:t/>
            </a:r>
            <a:br>
              <a:rPr lang="ru-RU" sz="4800" cap="none" smtClean="0">
                <a:effectLst/>
              </a:rPr>
            </a:br>
            <a:r>
              <a:rPr lang="ru-RU" sz="4800" cap="none" smtClean="0">
                <a:effectLst/>
              </a:rPr>
              <a:t/>
            </a:r>
            <a:br>
              <a:rPr lang="ru-RU" sz="4800" cap="none" smtClean="0">
                <a:effectLst/>
              </a:rPr>
            </a:br>
            <a:r>
              <a:rPr lang="ru-RU" sz="4800" cap="none" smtClean="0">
                <a:effectLst/>
              </a:rPr>
              <a:t>РЕЗУЛЬТАТЫ АНКЕТИРОВАНИЯ</a:t>
            </a:r>
            <a:r>
              <a:rPr lang="ru-RU" sz="3200" cap="none" smtClean="0">
                <a:effectLst/>
              </a:rPr>
              <a:t/>
            </a:r>
            <a:br>
              <a:rPr lang="ru-RU" sz="3200" cap="none" smtClean="0">
                <a:effectLst/>
              </a:rPr>
            </a:br>
            <a:r>
              <a:rPr lang="ru-RU" sz="4800" cap="none" smtClean="0">
                <a:effectLst/>
              </a:rPr>
              <a:t>обучающихся 9-х</a:t>
            </a:r>
            <a:r>
              <a:rPr lang="en-US" sz="4800" cap="none" smtClean="0">
                <a:effectLst/>
              </a:rPr>
              <a:t> </a:t>
            </a:r>
            <a:r>
              <a:rPr lang="ru-RU" sz="4800" cap="none" smtClean="0">
                <a:effectLst/>
              </a:rPr>
              <a:t>классов</a:t>
            </a:r>
            <a:br>
              <a:rPr lang="ru-RU" sz="4800" cap="none" smtClean="0">
                <a:effectLst/>
              </a:rPr>
            </a:br>
            <a:r>
              <a:rPr lang="ru-RU" sz="4000" cap="none" smtClean="0">
                <a:effectLst/>
              </a:rPr>
              <a:t>202</a:t>
            </a:r>
            <a:r>
              <a:rPr lang="ru-RU" sz="4000" cap="none" smtClean="0">
                <a:effectLst/>
                <a:latin typeface="Arial" charset="0"/>
              </a:rPr>
              <a:t>1</a:t>
            </a:r>
            <a:r>
              <a:rPr lang="ru-RU" sz="4000" cap="none" smtClean="0">
                <a:effectLst/>
              </a:rPr>
              <a:t>-202</a:t>
            </a:r>
            <a:r>
              <a:rPr lang="ru-RU" sz="4000" cap="none" smtClean="0">
                <a:effectLst/>
                <a:latin typeface="Arial" charset="0"/>
              </a:rPr>
              <a:t>2</a:t>
            </a:r>
            <a:r>
              <a:rPr lang="ru-RU" sz="4000" cap="none" smtClean="0">
                <a:effectLst/>
              </a:rPr>
              <a:t> учебного года</a:t>
            </a:r>
            <a:r>
              <a:rPr lang="ru-RU" sz="3200" cap="none" smtClean="0">
                <a:effectLst/>
              </a:rPr>
              <a:t/>
            </a:r>
            <a:br>
              <a:rPr lang="ru-RU" sz="3200" cap="none" smtClean="0">
                <a:effectLst/>
              </a:rPr>
            </a:br>
            <a:r>
              <a:rPr lang="ru-RU" sz="3200" cap="none" smtClean="0">
                <a:effectLst/>
              </a:rPr>
              <a:t/>
            </a:r>
            <a:br>
              <a:rPr lang="ru-RU" sz="3200" cap="none" smtClean="0">
                <a:effectLst/>
              </a:rPr>
            </a:br>
            <a:r>
              <a:rPr lang="ru-RU" sz="3200" cap="none" smtClean="0">
                <a:effectLst/>
              </a:rPr>
              <a:t>М.Ю.Чибисова </a:t>
            </a:r>
            <a:br>
              <a:rPr lang="ru-RU" sz="3200" cap="none" smtClean="0">
                <a:effectLst/>
              </a:rPr>
            </a:br>
            <a:r>
              <a:rPr lang="ru-RU" sz="3200" cap="none" smtClean="0">
                <a:effectLst/>
              </a:rPr>
              <a:t>«Психологическая готовность к ГИА»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cap="none" smtClean="0">
                <a:effectLst/>
              </a:rPr>
              <a:t>Обучающиеся </a:t>
            </a:r>
            <a:r>
              <a:rPr lang="ru-RU" sz="3200" cap="none" smtClean="0">
                <a:effectLst/>
                <a:latin typeface="Arial" charset="0"/>
              </a:rPr>
              <a:t>9-х</a:t>
            </a:r>
            <a:r>
              <a:rPr lang="ru-RU" sz="3200" cap="none" smtClean="0">
                <a:effectLst/>
              </a:rPr>
              <a:t> класса, </a:t>
            </a:r>
            <a:br>
              <a:rPr lang="ru-RU" sz="3200" cap="none" smtClean="0">
                <a:effectLst/>
              </a:rPr>
            </a:br>
            <a:r>
              <a:rPr lang="ru-RU" sz="2300" cap="none" smtClean="0">
                <a:effectLst/>
              </a:rPr>
              <a:t>которые психологически готовы к прохождению ГИА: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196975"/>
            <a:ext cx="8137525" cy="4883150"/>
          </a:xfrm>
        </p:spPr>
        <p:txBody>
          <a:bodyPr/>
          <a:lstStyle/>
          <a:p>
            <a:pPr marL="609600" indent="-609600"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 marL="609600" indent="-609600" algn="ctr">
              <a:buFont typeface="Wingdings 2" pitchFamily="18" charset="2"/>
              <a:buNone/>
            </a:pPr>
            <a:r>
              <a:rPr lang="ru-RU" sz="8000" smtClean="0">
                <a:latin typeface="Arial" charset="0"/>
              </a:rPr>
              <a:t>67 человека</a:t>
            </a:r>
          </a:p>
          <a:p>
            <a:pPr marL="609600" indent="-609600" algn="ctr">
              <a:buFont typeface="Wingdings 2" pitchFamily="18" charset="2"/>
              <a:buNone/>
            </a:pPr>
            <a:r>
              <a:rPr lang="ru-RU" sz="6000" smtClean="0">
                <a:latin typeface="Arial" charset="0"/>
              </a:rPr>
              <a:t>из 75</a:t>
            </a:r>
          </a:p>
          <a:p>
            <a:pPr marL="609600" indent="-609600"/>
            <a:endParaRPr lang="ru-RU" sz="2800" smtClean="0">
              <a:latin typeface="Arial" charset="0"/>
            </a:endParaRPr>
          </a:p>
          <a:p>
            <a:pPr marL="609600" indent="-609600"/>
            <a:endParaRPr lang="ru-RU" sz="2800" smtClean="0"/>
          </a:p>
          <a:p>
            <a:pPr marL="609600" indent="-609600"/>
            <a:endParaRPr lang="ru-RU" sz="2800" smtClean="0"/>
          </a:p>
          <a:p>
            <a:pPr marL="609600" indent="-609600"/>
            <a:endParaRPr lang="ru-RU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0"/>
            <a:ext cx="8686800" cy="1052513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cap="none" smtClean="0">
                <a:effectLst/>
              </a:rPr>
              <a:t>Обучающиеся</a:t>
            </a:r>
            <a:r>
              <a:rPr lang="ru-RU" sz="3200" cap="none" smtClean="0">
                <a:effectLst/>
                <a:latin typeface="Arial" charset="0"/>
              </a:rPr>
              <a:t> 9-х</a:t>
            </a:r>
            <a:r>
              <a:rPr lang="ru-RU" sz="3200" cap="none" smtClean="0">
                <a:effectLst/>
              </a:rPr>
              <a:t> классов, </a:t>
            </a:r>
            <a:br>
              <a:rPr lang="ru-RU" sz="3200" cap="none" smtClean="0">
                <a:effectLst/>
              </a:rPr>
            </a:br>
            <a:r>
              <a:rPr lang="ru-RU" sz="2400" cap="none" smtClean="0">
                <a:effectLst/>
              </a:rPr>
              <a:t>условно готовые к прохождению ГИА: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412875"/>
            <a:ext cx="8569325" cy="51117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>
                <a:latin typeface="Arial" charset="0"/>
              </a:rPr>
              <a:t>- не прошли диагностику:</a:t>
            </a:r>
            <a:r>
              <a:rPr lang="ru-RU" sz="2000" smtClean="0">
                <a:latin typeface="Arial" charset="0"/>
              </a:rPr>
              <a:t> 	</a:t>
            </a:r>
            <a:r>
              <a:rPr lang="ru-RU" smtClean="0">
                <a:latin typeface="Arial" charset="0"/>
              </a:rPr>
              <a:t>8 обучающихся</a:t>
            </a:r>
            <a:r>
              <a:rPr lang="ru-RU" sz="2800" smtClean="0">
                <a:latin typeface="Arial" charset="0"/>
              </a:rPr>
              <a:t>;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endParaRPr lang="ru-RU" sz="280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>
                <a:latin typeface="Arial" charset="0"/>
              </a:rPr>
              <a:t>- не в полной мере знакомы                                                    с </a:t>
            </a:r>
            <a:r>
              <a:rPr lang="ru-RU" sz="2400" smtClean="0">
                <a:solidFill>
                  <a:srgbClr val="7D0320"/>
                </a:solidFill>
                <a:latin typeface="Arial" charset="0"/>
              </a:rPr>
              <a:t>процедурой проведения                                         ОГЭ:</a:t>
            </a:r>
            <a:r>
              <a:rPr lang="ru-RU" sz="2800" smtClean="0">
                <a:latin typeface="Arial" charset="0"/>
              </a:rPr>
              <a:t> 				</a:t>
            </a:r>
            <a:r>
              <a:rPr lang="ru-RU" smtClean="0">
                <a:latin typeface="Arial" charset="0"/>
              </a:rPr>
              <a:t>2 обучающихся</a:t>
            </a:r>
            <a:r>
              <a:rPr lang="ru-RU" sz="2800" smtClean="0">
                <a:latin typeface="Arial" charset="0"/>
              </a:rPr>
              <a:t>;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endParaRPr lang="ru-RU" sz="280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>
                <a:latin typeface="Arial" charset="0"/>
              </a:rPr>
              <a:t>- диагностирован повышенный 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>
                <a:latin typeface="Arial" charset="0"/>
              </a:rPr>
              <a:t>	</a:t>
            </a:r>
            <a:r>
              <a:rPr lang="ru-RU" sz="2400" smtClean="0">
                <a:solidFill>
                  <a:srgbClr val="7D0320"/>
                </a:solidFill>
                <a:latin typeface="Arial" charset="0"/>
              </a:rPr>
              <a:t>уровень тревожности:</a:t>
            </a:r>
            <a:r>
              <a:rPr lang="ru-RU" sz="2800" smtClean="0">
                <a:latin typeface="Arial" charset="0"/>
              </a:rPr>
              <a:t> 	</a:t>
            </a:r>
            <a:r>
              <a:rPr lang="ru-RU" smtClean="0">
                <a:latin typeface="Arial" charset="0"/>
              </a:rPr>
              <a:t>5 обучающихся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" charset="0"/>
              </a:rPr>
              <a:t>					(из них у </a:t>
            </a:r>
            <a:r>
              <a:rPr lang="ru-RU" sz="2400" smtClean="0">
                <a:latin typeface="Arial" charset="0"/>
              </a:rPr>
              <a:t>1</a:t>
            </a:r>
            <a:r>
              <a:rPr lang="ru-RU" sz="1800" smtClean="0">
                <a:latin typeface="Arial" charset="0"/>
              </a:rPr>
              <a:t> – максимальный уровень);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- </a:t>
            </a:r>
            <a:r>
              <a:rPr lang="ru-RU" sz="2400" smtClean="0">
                <a:latin typeface="Arial" charset="0"/>
              </a:rPr>
              <a:t>не в полной мере владеют 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>
                <a:latin typeface="Arial" charset="0"/>
              </a:rPr>
              <a:t>	</a:t>
            </a:r>
            <a:r>
              <a:rPr lang="ru-RU" sz="2400" smtClean="0">
                <a:solidFill>
                  <a:srgbClr val="7D0320"/>
                </a:solidFill>
                <a:latin typeface="Arial" charset="0"/>
              </a:rPr>
              <a:t>навыками самоконтроля:</a:t>
            </a:r>
            <a:r>
              <a:rPr lang="ru-RU" sz="2800" smtClean="0">
                <a:latin typeface="Arial" charset="0"/>
              </a:rPr>
              <a:t> 	</a:t>
            </a:r>
            <a:r>
              <a:rPr lang="ru-RU" smtClean="0">
                <a:latin typeface="Arial" charset="0"/>
              </a:rPr>
              <a:t>5 обучающихся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endParaRPr lang="ru-RU" sz="180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</a:pPr>
            <a:endParaRPr lang="ru-RU" sz="2800" smtClean="0"/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endParaRPr lang="ru-RU" sz="2800" smtClean="0"/>
          </a:p>
          <a:p>
            <a:pPr marL="609600" indent="-609600">
              <a:lnSpc>
                <a:spcPct val="80000"/>
              </a:lnSpc>
              <a:buFont typeface="Wingdings 2" pitchFamily="18" charset="2"/>
              <a:buAutoNum type="arabicPeriod"/>
            </a:pPr>
            <a:endParaRPr lang="ru-RU" sz="2800" smtClean="0"/>
          </a:p>
          <a:p>
            <a:pPr marL="609600" indent="-609600">
              <a:lnSpc>
                <a:spcPct val="80000"/>
              </a:lnSpc>
              <a:buFont typeface="Wingdings 2" pitchFamily="18" charset="2"/>
              <a:buAutoNum type="arabicPeriod"/>
            </a:pPr>
            <a:endParaRPr lang="ru-RU" sz="2800" smtClean="0"/>
          </a:p>
          <a:p>
            <a:pPr marL="609600" indent="-609600">
              <a:lnSpc>
                <a:spcPct val="80000"/>
              </a:lnSpc>
              <a:buFont typeface="Wingdings 2" pitchFamily="18" charset="2"/>
              <a:buAutoNum type="arabicPeriod"/>
            </a:pPr>
            <a:endParaRPr lang="ru-RU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68313" y="457200"/>
            <a:ext cx="8523287" cy="53482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5400" cap="none" smtClean="0">
                <a:effectLst/>
                <a:latin typeface="Arial" charset="0"/>
              </a:rPr>
              <a:t>СОВПАДЕНИЕ</a:t>
            </a:r>
            <a:br>
              <a:rPr lang="ru-RU" sz="5400" cap="none" smtClean="0">
                <a:effectLst/>
                <a:latin typeface="Arial" charset="0"/>
              </a:rPr>
            </a:br>
            <a:r>
              <a:rPr lang="ru-RU" sz="5400" cap="none" smtClean="0">
                <a:effectLst/>
                <a:latin typeface="Arial" charset="0"/>
              </a:rPr>
              <a:t>по 3-м признакам </a:t>
            </a:r>
            <a:br>
              <a:rPr lang="ru-RU" sz="5400" cap="none" smtClean="0">
                <a:effectLst/>
                <a:latin typeface="Arial" charset="0"/>
              </a:rPr>
            </a:br>
            <a:r>
              <a:rPr lang="ru-RU" sz="5400" cap="none" smtClean="0">
                <a:effectLst/>
                <a:latin typeface="Arial" charset="0"/>
              </a:rPr>
              <a:t>– </a:t>
            </a:r>
            <a:br>
              <a:rPr lang="ru-RU" sz="5400" cap="none" smtClean="0">
                <a:effectLst/>
                <a:latin typeface="Arial" charset="0"/>
              </a:rPr>
            </a:br>
            <a:r>
              <a:rPr lang="ru-RU" sz="5400" cap="none" smtClean="0">
                <a:effectLst/>
                <a:latin typeface="Arial" charset="0"/>
              </a:rPr>
              <a:t>2 обучающихся</a:t>
            </a:r>
            <a:br>
              <a:rPr lang="ru-RU" sz="5400" cap="none" smtClean="0">
                <a:effectLst/>
                <a:latin typeface="Arial" charset="0"/>
              </a:rPr>
            </a:br>
            <a:endParaRPr lang="ru-RU" sz="5400" cap="none" smtClean="0"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1565</TotalTime>
  <Words>551</Words>
  <Application>Microsoft Office PowerPoint</Application>
  <PresentationFormat>Экран (4:3)</PresentationFormat>
  <Paragraphs>110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23</vt:i4>
      </vt:variant>
    </vt:vector>
  </HeadingPairs>
  <TitlesOfParts>
    <vt:vector size="38" baseType="lpstr">
      <vt:lpstr>Arial</vt:lpstr>
      <vt:lpstr>Verdana</vt:lpstr>
      <vt:lpstr>Wingdings 2</vt:lpstr>
      <vt:lpstr>Calibri</vt:lpstr>
      <vt:lpstr>Times New Roman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  РЕЗУЛЬТАТЫ АНКЕТИРОВАНИЯ обучающихся 9-х классов 2021-2022 учебного года  М.Ю.Чибисова  «Психологическая готовность к ГИА»</vt:lpstr>
      <vt:lpstr>Обучающиеся 9-х класса,  которые психологически готовы к прохождению ГИА:</vt:lpstr>
      <vt:lpstr>Обучающиеся 9-х классов,  условно готовые к прохождению ГИА:</vt:lpstr>
      <vt:lpstr>СОВПАДЕНИЕ по 3-м признакам  –  2 обучающихся </vt:lpstr>
      <vt:lpstr>Запланирована коррекционная работа с обучающимися  февраль – апрель 2022 г.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</dc:creator>
  <cp:lastModifiedBy>Школа</cp:lastModifiedBy>
  <cp:revision>61</cp:revision>
  <dcterms:created xsi:type="dcterms:W3CDTF">2016-10-04T16:22:26Z</dcterms:created>
  <dcterms:modified xsi:type="dcterms:W3CDTF">2022-01-29T05:50:42Z</dcterms:modified>
</cp:coreProperties>
</file>