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sldIdLst>
    <p:sldId id="256" r:id="rId2"/>
    <p:sldId id="259" r:id="rId3"/>
    <p:sldId id="273" r:id="rId4"/>
    <p:sldId id="260" r:id="rId5"/>
    <p:sldId id="272" r:id="rId6"/>
    <p:sldId id="290" r:id="rId7"/>
    <p:sldId id="311" r:id="rId8"/>
    <p:sldId id="295" r:id="rId9"/>
    <p:sldId id="312" r:id="rId10"/>
    <p:sldId id="296" r:id="rId11"/>
    <p:sldId id="308" r:id="rId12"/>
    <p:sldId id="305" r:id="rId13"/>
    <p:sldId id="306" r:id="rId14"/>
    <p:sldId id="307" r:id="rId15"/>
    <p:sldId id="309" r:id="rId16"/>
    <p:sldId id="310" r:id="rId17"/>
    <p:sldId id="281" r:id="rId18"/>
    <p:sldId id="261" r:id="rId19"/>
    <p:sldId id="280" r:id="rId20"/>
    <p:sldId id="288" r:id="rId21"/>
    <p:sldId id="303" r:id="rId22"/>
    <p:sldId id="268" r:id="rId23"/>
    <p:sldId id="30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3A9"/>
    <a:srgbClr val="EF2503"/>
    <a:srgbClr val="034355"/>
    <a:srgbClr val="EF03E4"/>
    <a:srgbClr val="AA1A02"/>
    <a:srgbClr val="FD745D"/>
    <a:srgbClr val="22027E"/>
    <a:srgbClr val="7F01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2E35EA-F34F-4A78-9BCA-C9788E1334BF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06D8FD-F429-487B-A19C-539DDD3AB3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3C8C9C-476D-4DC2-9276-356F0FBDEA1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213D1-9D42-4D63-93A6-A25B0835359B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147F0-97D5-4A23-B7E8-BF946FDD41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6D07-C8FF-4C47-A06E-B94DAF2F28CF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3008-7398-4A51-AB28-1259C2AE10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5567-716A-4AA6-9C41-C6F58920F318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BED0-448C-448F-BEF2-087FFF45D6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F0DC-FB40-4502-BE66-FB9B2CB5F39C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CC64-DA69-4EB4-A5E9-A67A338B69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86156-CE73-4987-89B2-C63F75B8429C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8096-55DE-4AAF-A5EA-1E01663124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F183-AC34-4F2E-9308-C08C976DBAEF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C6AD6-38E5-4062-ADF8-73438996E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70C8E-BB08-4932-8E2F-D0DEDC7C35E6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9FD9B-C96E-4434-9FF4-0B48E8B16D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56011-204D-4C14-974F-3741B5B9A955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59E4-CA35-4034-81F2-1003902623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15811-BA49-47EE-AA33-4F220AADFFEC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ED42-BB96-45FC-85D3-8F64E80A1E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F6924-F48E-47E4-9128-533CE74D4E3A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93AF0-0CD9-4EEB-81A4-348F255585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61D3-F505-426F-BC01-91AEBDFB4AED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371EF-E6A1-4996-975F-28542BE2AB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9F6A01-6B0B-465D-A856-7CF41AE1F325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909DC-9068-489C-81DB-7E17CCAA2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1" r:id="rId4"/>
    <p:sldLayoutId id="2147483915" r:id="rId5"/>
    <p:sldLayoutId id="2147483910" r:id="rId6"/>
    <p:sldLayoutId id="2147483916" r:id="rId7"/>
    <p:sldLayoutId id="2147483917" r:id="rId8"/>
    <p:sldLayoutId id="2147483918" r:id="rId9"/>
    <p:sldLayoutId id="2147483909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463" y="1719089"/>
            <a:ext cx="8458200" cy="244827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</a:rPr>
              <a:t>Психологическая поддержка выпускника в семье в период подготовки к государственной итоговой аттестации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3375"/>
            <a:ext cx="8458200" cy="863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rgbClr val="08684E"/>
                </a:solidFill>
              </a:rPr>
              <a:t>Государственное бюджетное образовательное учреждение средняя общеобразовательная школа № 497 Невского района Санкт-Петербурга</a:t>
            </a: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 rot="10800000" flipV="1">
            <a:off x="393700" y="5532438"/>
            <a:ext cx="84296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08684E"/>
                </a:solidFill>
              </a:rPr>
              <a:t>Михайлова Т.Н., педагог-психолог</a:t>
            </a:r>
          </a:p>
          <a:p>
            <a:pPr algn="ctr"/>
            <a:r>
              <a:rPr lang="ru-RU" b="1" i="1">
                <a:solidFill>
                  <a:srgbClr val="08684E"/>
                </a:solidFill>
              </a:rPr>
              <a:t>29 января 2022 г.</a:t>
            </a:r>
          </a:p>
          <a:p>
            <a:endParaRPr lang="ru-RU" b="1" i="1">
              <a:solidFill>
                <a:srgbClr val="08684E"/>
              </a:solidFill>
            </a:endParaRPr>
          </a:p>
          <a:p>
            <a:pPr algn="ctr"/>
            <a:endParaRPr lang="ru-RU" sz="1600" b="1" i="1">
              <a:solidFill>
                <a:srgbClr val="08684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260350"/>
            <a:ext cx="8740775" cy="504031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effectLst/>
              </a:rPr>
              <a:t>Запланирована коррекционная работа с обучающимися</a:t>
            </a:r>
            <a:br>
              <a:rPr lang="ru-RU" cap="none" smtClean="0">
                <a:effectLst/>
              </a:rPr>
            </a:br>
            <a:r>
              <a:rPr lang="ru-RU" cap="none" smtClean="0">
                <a:effectLst/>
              </a:rPr>
              <a:t/>
            </a:r>
            <a:br>
              <a:rPr lang="ru-RU" cap="none" smtClean="0">
                <a:effectLst/>
              </a:rPr>
            </a:br>
            <a:r>
              <a:rPr lang="ru-RU" cap="none" smtClean="0">
                <a:effectLst/>
              </a:rPr>
              <a:t>февраль – апрель 2022 г.</a:t>
            </a:r>
            <a:endParaRPr lang="ru-RU" sz="2600" cap="none" smtClean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Заголовок 3"/>
          <p:cNvPicPr>
            <a:picLocks noGrp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765175"/>
            <a:ext cx="7567612" cy="53149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916113"/>
            <a:ext cx="8380412" cy="416401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800" smtClean="0"/>
              <a:t>В СОХРАНЕНИИ ЗДОРОВЬЯ, ЗНАНИЯХ О ЗДОРОВОМ ОБРАЗЕ ЖИЗНИ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smtClean="0"/>
              <a:t>В ЗНАНИЯХ О СПОСОБАХ СНЯТИЯ СТРЕССА, ТРЕВОГИ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smtClean="0"/>
              <a:t>В РАСШИРЕНИИ ПРЕДСТАВЛЕНИЙ О ПУТЯХ ПОЛУЧЕНИЯ ОБРАЗОВАНИЯ («ВЕЕР ВАРИАНТОВ»)</a:t>
            </a:r>
          </a:p>
          <a:p>
            <a:endParaRPr lang="ru-RU" sz="2800" smtClean="0"/>
          </a:p>
        </p:txBody>
      </p:sp>
      <p:pic>
        <p:nvPicPr>
          <p:cNvPr id="25602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60350"/>
            <a:ext cx="5329237" cy="17287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Заголовок 3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24075" y="0"/>
            <a:ext cx="4535488" cy="2276475"/>
          </a:xfrm>
        </p:spPr>
      </p:pic>
      <p:sp>
        <p:nvSpPr>
          <p:cNvPr id="26626" name="Текст 4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523287" cy="4306887"/>
          </a:xfrm>
        </p:spPr>
        <p:txBody>
          <a:bodyPr/>
          <a:lstStyle/>
          <a:p>
            <a:r>
              <a:rPr lang="ru-RU" smtClean="0"/>
              <a:t>Сохранить здоровье</a:t>
            </a:r>
          </a:p>
          <a:p>
            <a:r>
              <a:rPr lang="ru-RU" smtClean="0"/>
              <a:t>Справиться с фоновой тревогой или принять её</a:t>
            </a:r>
          </a:p>
          <a:p>
            <a:r>
              <a:rPr lang="ru-RU" smtClean="0"/>
              <a:t>Принять нынешние условия как данность и справиться с негативными эмоциями </a:t>
            </a:r>
          </a:p>
          <a:p>
            <a:r>
              <a:rPr lang="ru-RU" smtClean="0"/>
              <a:t>Мобилизоваться для достижения поставленных целей</a:t>
            </a:r>
          </a:p>
          <a:p>
            <a:pPr eaLnBrk="1" hangingPunct="1">
              <a:buFont typeface="Wingdings 2" pitchFamily="18" charset="2"/>
              <a:buNone/>
            </a:pPr>
            <a:endParaRPr lang="ru-RU" sz="29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88913"/>
            <a:ext cx="5329237" cy="1800225"/>
          </a:xfrm>
        </p:spPr>
      </p:pic>
      <p:sp>
        <p:nvSpPr>
          <p:cNvPr id="27650" name="Текст 2"/>
          <p:cNvSpPr>
            <a:spLocks noGrp="1"/>
          </p:cNvSpPr>
          <p:nvPr>
            <p:ph type="body" idx="4294967295"/>
          </p:nvPr>
        </p:nvSpPr>
        <p:spPr>
          <a:xfrm>
            <a:off x="1476375" y="1554163"/>
            <a:ext cx="7515225" cy="4525962"/>
          </a:xfrm>
        </p:spPr>
        <p:txBody>
          <a:bodyPr/>
          <a:lstStyle/>
          <a:p>
            <a:r>
              <a:rPr lang="ru-RU" smtClean="0"/>
              <a:t>Сон</a:t>
            </a:r>
          </a:p>
          <a:p>
            <a:r>
              <a:rPr lang="ru-RU" smtClean="0"/>
              <a:t>Питание</a:t>
            </a:r>
          </a:p>
          <a:p>
            <a:r>
              <a:rPr lang="ru-RU" smtClean="0"/>
              <a:t>Режим дня</a:t>
            </a:r>
          </a:p>
          <a:p>
            <a:r>
              <a:rPr lang="ru-RU" smtClean="0"/>
              <a:t>Питьевой режим</a:t>
            </a:r>
          </a:p>
          <a:p>
            <a:r>
              <a:rPr lang="ru-RU" smtClean="0"/>
              <a:t>Физкультура и прогулки</a:t>
            </a:r>
          </a:p>
          <a:p>
            <a:r>
              <a:rPr lang="ru-RU" smtClean="0"/>
              <a:t>Особое внимание глазам, позвоночнику, плечам и шее</a:t>
            </a:r>
          </a:p>
          <a:p>
            <a:pPr eaLnBrk="1" hangingPunct="1">
              <a:buFont typeface="Wingdings 2" pitchFamily="18" charset="2"/>
              <a:buNone/>
            </a:pPr>
            <a:endParaRPr lang="ru-RU" sz="29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60350"/>
            <a:ext cx="5329238" cy="2016125"/>
          </a:xfrm>
        </p:spPr>
      </p:pic>
      <p:sp>
        <p:nvSpPr>
          <p:cNvPr id="28674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1844675"/>
            <a:ext cx="8596312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Выработка белка коллагена, повышающего эластичность сосудов.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Выработка гормона роста.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Расслабление и восстановление мышц.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Работа иммунитета по восстановлению и оздоровлению организма.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Образование синаптических связей, что означает перевод информации из кратковременной памяти в долговременную.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3350" y="0"/>
            <a:ext cx="6048375" cy="1989138"/>
          </a:xfrm>
        </p:spPr>
      </p:pic>
      <p:sp>
        <p:nvSpPr>
          <p:cNvPr id="29698" name="Текст 2"/>
          <p:cNvSpPr>
            <a:spLocks noGrp="1"/>
          </p:cNvSpPr>
          <p:nvPr>
            <p:ph type="body" idx="4294967295"/>
          </p:nvPr>
        </p:nvSpPr>
        <p:spPr>
          <a:xfrm>
            <a:off x="179388" y="1554163"/>
            <a:ext cx="8812212" cy="4754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Засыпать не позднее 23.00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Спать не менее 8 часов в день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Спать в полной темноте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Умеренная температура воздуха в комнате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Достаточное количество кислорода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Не пользоваться гаджетами, не  работать за компьютером, не смотреть телевизор за 2-3 часа до сна или установить программу, уменьшающую яркость экрана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Создать ритуалы (например, читать книгу на бумажной основе)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8680" y="806043"/>
            <a:ext cx="8502530" cy="1006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Деструктивный и конструктивный подходы родителей к подготовке к ГИА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8313" y="2565400"/>
            <a:ext cx="4027487" cy="375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Деструктивный подход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Тревожно-агрессивный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Контролирующий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Отстранённый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59338" y="2565400"/>
            <a:ext cx="4132262" cy="375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Конструктивный подход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Поддержка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Помощь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Обеспечение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2"/>
          <p:cNvSpPr>
            <a:spLocks noChangeArrowheads="1"/>
          </p:cNvSpPr>
          <p:nvPr/>
        </p:nvSpPr>
        <p:spPr bwMode="auto">
          <a:xfrm>
            <a:off x="250825" y="333375"/>
            <a:ext cx="889317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000" b="1">
                <a:solidFill>
                  <a:srgbClr val="0C9B74"/>
                </a:solidFill>
              </a:rPr>
              <a:t>	</a:t>
            </a:r>
            <a:r>
              <a:rPr lang="ru-RU" sz="3000" b="1">
                <a:solidFill>
                  <a:srgbClr val="0C9B74"/>
                </a:solidFill>
                <a:latin typeface="Verdana" pitchFamily="34" charset="0"/>
              </a:rPr>
              <a:t>Психологическая поддержка </a:t>
            </a: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направлена на помощь человеку в выявлении и активации внутренних  и внешних ресурсов и заключается в: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эмпатийном слушании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опережающей похвале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принятии ошибок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подчёркивании любых улучшений, продвижений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акцентирование внимания на сильных сторонах личности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концентрации внимания на прошлых успехах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оказании внимания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одобрении, выражении тёплых чувств</a:t>
            </a:r>
            <a:r>
              <a:rPr lang="ru-RU" sz="3000">
                <a:solidFill>
                  <a:schemeClr val="tx2"/>
                </a:solidFill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Рекомендации родителям</a:t>
            </a:r>
            <a:endParaRPr lang="ru-RU" dirty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8991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3000" smtClean="0">
                <a:solidFill>
                  <a:srgbClr val="08684E"/>
                </a:solidFill>
              </a:rPr>
              <a:t>	• Оказывайте ребенку внимание (интересуйтесь его настроением, состоянием здоровья, проявляйте заботу о его нуждах). </a:t>
            </a:r>
            <a:br>
              <a:rPr lang="ru-RU" sz="3000" smtClean="0">
                <a:solidFill>
                  <a:srgbClr val="08684E"/>
                </a:solidFill>
              </a:rPr>
            </a:br>
            <a:r>
              <a:rPr lang="ru-RU" sz="3000" smtClean="0">
                <a:solidFill>
                  <a:srgbClr val="08684E"/>
                </a:solidFill>
              </a:rPr>
              <a:t>• Оставьте ему на период экзаменов минимальный круг домашних обязанностей, давайте ему понять, что оберегаете его. </a:t>
            </a:r>
            <a:br>
              <a:rPr lang="ru-RU" sz="3000" smtClean="0">
                <a:solidFill>
                  <a:srgbClr val="08684E"/>
                </a:solidFill>
              </a:rPr>
            </a:br>
            <a:r>
              <a:rPr lang="ru-RU" sz="3000" smtClean="0">
                <a:solidFill>
                  <a:srgbClr val="08684E"/>
                </a:solidFill>
              </a:rPr>
              <a:t>• Выражайте ему готовность помочь и помогайте в различных вопросах подготовки. </a:t>
            </a:r>
            <a:br>
              <a:rPr lang="ru-RU" sz="3000" smtClean="0">
                <a:solidFill>
                  <a:srgbClr val="08684E"/>
                </a:solidFill>
              </a:rPr>
            </a:br>
            <a:r>
              <a:rPr lang="ru-RU" sz="3000" smtClean="0">
                <a:solidFill>
                  <a:srgbClr val="08684E"/>
                </a:solidFill>
              </a:rPr>
              <a:t>• Рассказывайте о своем опыте сдачи экзаменов, где это уместно. Расскажите, что вы испытывали перед экзаменами. </a:t>
            </a:r>
            <a:br>
              <a:rPr lang="ru-RU" sz="3000" smtClean="0">
                <a:solidFill>
                  <a:srgbClr val="08684E"/>
                </a:solidFill>
              </a:rPr>
            </a:br>
            <a:endParaRPr lang="ru-RU" sz="3000" smtClean="0">
              <a:solidFill>
                <a:srgbClr val="08684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9168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Трудности при прохождении ГИА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65400"/>
            <a:ext cx="8686800" cy="37433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Познавательные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Личностные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Поведенческие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8072" cy="11247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Рекомендации родителям</a:t>
            </a:r>
            <a:endParaRPr lang="ru-RU" dirty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7324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smtClean="0">
                <a:solidFill>
                  <a:srgbClr val="08684E"/>
                </a:solidFill>
              </a:rPr>
              <a:t>• Позаботьтесь, чтобы дома было что-то вкусненькое, что любит ваш ребенок, это будет снижать его эмоциональное напряжение (при этом не злоупотребляйте сладостями и мучным).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08684E"/>
                </a:solidFill>
              </a:rPr>
              <a:t>• Сами постарайтесь регулировать свое волнение и не переносить его на ребенка. </a:t>
            </a:r>
            <a:br>
              <a:rPr lang="ru-RU" sz="2800" smtClean="0">
                <a:solidFill>
                  <a:srgbClr val="08684E"/>
                </a:solidFill>
              </a:rPr>
            </a:br>
            <a:r>
              <a:rPr lang="ru-RU" sz="2800" i="1" smtClean="0">
                <a:solidFill>
                  <a:srgbClr val="08684E"/>
                </a:solidFill>
              </a:rPr>
              <a:t>Будет полезно, если вы примете мысль, что в случае неуспеха жизнь ребенка не закончится и вы его любить не перестанете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04800" y="260648"/>
            <a:ext cx="8686800" cy="936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Как родителям справиться со своими чувствами</a:t>
            </a:r>
            <a:endParaRPr lang="ru-RU" sz="2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23850" y="1196975"/>
            <a:ext cx="8667750" cy="532765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Признать свои чувства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Осознать их причину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Понять, что вы не волшебник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Обладать информацией об экзамене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Переоценить последствия неудачи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Найти положительные моменты в экзамене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Научиться говорить с близкими о своих чувствах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Направить энергию на помощь и поддержку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Ошибки родителей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Самоустранение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Нагнетание обстановки, паника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457200"/>
            <a:ext cx="8740775" cy="49164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400" cap="none" smtClean="0">
                <a:effectLst/>
              </a:rPr>
              <a:t>СПАСИБО</a:t>
            </a:r>
            <a:br>
              <a:rPr lang="ru-RU" sz="5400" cap="none" smtClean="0">
                <a:effectLst/>
              </a:rPr>
            </a:br>
            <a:r>
              <a:rPr lang="ru-RU" sz="5400" cap="none" smtClean="0">
                <a:effectLst/>
              </a:rPr>
              <a:t>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Познавательные трудности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Недостаточный объем знаний.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Отсутствие систематизированости знаний.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Плохая переключаемость внимания, низкий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700" smtClean="0">
                <a:solidFill>
                  <a:srgbClr val="08684E"/>
                </a:solidFill>
              </a:rPr>
              <a:t>	уровень активности и концентрации внимания.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Неустойчивая умственная работоспособность.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Низкий уровень развития мышления.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Недостаточный объем памяти.</a:t>
            </a:r>
          </a:p>
          <a:p>
            <a:pPr eaLnBrk="1" hangingPunct="1">
              <a:lnSpc>
                <a:spcPct val="90000"/>
              </a:lnSpc>
            </a:pPr>
            <a:endParaRPr lang="ru-RU" sz="27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Поведенческие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(процессуальные) трудности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Недостаточное знакомство с процедурой и спецификой экзамена.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Трудности, связанные со спецификой фиксирования ответов.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четкой стратегии деятельности.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Трудности, связанные с незнанием своих прав и обязанностей.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Личностные трудности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5040312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возможности получить поддержку взрослых.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знаний о своих индивидуально-психологических особенностях.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личностно-значимых целей экзамена.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Несформированость профессиональных планов и видения перспектив будущего.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Эмоциональная нестабильность, повышенная тревожность.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Неадекватная самооценка и завышенный (заниженный) уровень притязаний.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515350" cy="34036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800" cap="none" smtClean="0">
                <a:effectLst/>
              </a:rPr>
              <a:t/>
            </a:r>
            <a:br>
              <a:rPr lang="ru-RU" sz="4800" cap="none" smtClean="0">
                <a:effectLst/>
              </a:rPr>
            </a:br>
            <a:r>
              <a:rPr lang="ru-RU" sz="4800" cap="none" smtClean="0">
                <a:effectLst/>
              </a:rPr>
              <a:t/>
            </a:r>
            <a:br>
              <a:rPr lang="ru-RU" sz="4800" cap="none" smtClean="0">
                <a:effectLst/>
              </a:rPr>
            </a:br>
            <a:r>
              <a:rPr lang="ru-RU" sz="4800" cap="none" smtClean="0">
                <a:effectLst/>
              </a:rPr>
              <a:t>РЕЗУЛЬТАТЫ АНКЕТИРОВАНИЯ</a:t>
            </a:r>
            <a:r>
              <a:rPr lang="ru-RU" sz="3200" cap="none" smtClean="0">
                <a:effectLst/>
              </a:rPr>
              <a:t/>
            </a:r>
            <a:br>
              <a:rPr lang="ru-RU" sz="3200" cap="none" smtClean="0">
                <a:effectLst/>
              </a:rPr>
            </a:br>
            <a:r>
              <a:rPr lang="ru-RU" sz="4800" cap="none" smtClean="0">
                <a:effectLst/>
              </a:rPr>
              <a:t>обучающихся 11</a:t>
            </a:r>
            <a:r>
              <a:rPr lang="en-US" sz="4800" cap="none" smtClean="0">
                <a:effectLst/>
              </a:rPr>
              <a:t> </a:t>
            </a:r>
            <a:r>
              <a:rPr lang="ru-RU" sz="4800" cap="none" smtClean="0">
                <a:effectLst/>
              </a:rPr>
              <a:t>класса</a:t>
            </a:r>
            <a:br>
              <a:rPr lang="ru-RU" sz="4800" cap="none" smtClean="0">
                <a:effectLst/>
              </a:rPr>
            </a:br>
            <a:r>
              <a:rPr lang="ru-RU" sz="4000" b="1" cap="none" smtClean="0">
                <a:effectLst/>
                <a:latin typeface="Arial" charset="0"/>
              </a:rPr>
              <a:t>2021-2022 учебного года</a:t>
            </a:r>
            <a:r>
              <a:rPr lang="ru-RU" sz="3200" cap="none" smtClean="0">
                <a:effectLst/>
              </a:rPr>
              <a:t/>
            </a:r>
            <a:br>
              <a:rPr lang="ru-RU" sz="3200" cap="none" smtClean="0">
                <a:effectLst/>
              </a:rPr>
            </a:br>
            <a:r>
              <a:rPr lang="ru-RU" sz="3200" cap="none" smtClean="0">
                <a:effectLst/>
              </a:rPr>
              <a:t/>
            </a:r>
            <a:br>
              <a:rPr lang="ru-RU" sz="3200" cap="none" smtClean="0">
                <a:effectLst/>
              </a:rPr>
            </a:br>
            <a:r>
              <a:rPr lang="ru-RU" sz="3200" cap="none" smtClean="0">
                <a:effectLst/>
              </a:rPr>
              <a:t>М.Ю.Чибисова </a:t>
            </a:r>
            <a:br>
              <a:rPr lang="ru-RU" sz="3200" cap="none" smtClean="0">
                <a:effectLst/>
              </a:rPr>
            </a:br>
            <a:r>
              <a:rPr lang="ru-RU" sz="3200" cap="none" smtClean="0">
                <a:effectLst/>
              </a:rPr>
              <a:t>«Психологическая готовность к ГИА»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76250" y="2060575"/>
            <a:ext cx="8667750" cy="16033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cap="none" smtClean="0">
                <a:effectLst/>
              </a:rPr>
              <a:t>Обучающиеся</a:t>
            </a:r>
            <a:r>
              <a:rPr lang="ru-RU" sz="3200" cap="none" smtClean="0">
                <a:effectLst/>
                <a:latin typeface="Arial" charset="0"/>
              </a:rPr>
              <a:t> 11-х</a:t>
            </a:r>
            <a:r>
              <a:rPr lang="ru-RU" sz="3200" cap="none" smtClean="0">
                <a:effectLst/>
              </a:rPr>
              <a:t> класс</a:t>
            </a:r>
            <a:r>
              <a:rPr lang="ru-RU" sz="3200" cap="none" smtClean="0">
                <a:effectLst/>
                <a:latin typeface="Arial" charset="0"/>
              </a:rPr>
              <a:t>ов</a:t>
            </a:r>
            <a:r>
              <a:rPr lang="ru-RU" sz="3200" cap="none" smtClean="0">
                <a:effectLst/>
              </a:rPr>
              <a:t>, </a:t>
            </a:r>
            <a:br>
              <a:rPr lang="ru-RU" sz="3200" cap="none" smtClean="0">
                <a:effectLst/>
              </a:rPr>
            </a:br>
            <a:r>
              <a:rPr lang="ru-RU" sz="4800" cap="none" smtClean="0">
                <a:effectLst/>
              </a:rPr>
              <a:t>готовые</a:t>
            </a:r>
            <a:r>
              <a:rPr lang="ru-RU" sz="2400" cap="none" smtClean="0">
                <a:effectLst/>
              </a:rPr>
              <a:t> </a:t>
            </a:r>
            <a:r>
              <a:rPr lang="ru-RU" sz="2400" cap="none" smtClean="0">
                <a:effectLst/>
                <a:latin typeface="Arial" charset="0"/>
              </a:rPr>
              <a:t/>
            </a:r>
            <a:br>
              <a:rPr lang="ru-RU" sz="2400" cap="none" smtClean="0">
                <a:effectLst/>
                <a:latin typeface="Arial" charset="0"/>
              </a:rPr>
            </a:br>
            <a:r>
              <a:rPr lang="ru-RU" sz="2400" cap="none" smtClean="0">
                <a:effectLst/>
              </a:rPr>
              <a:t>к прохождению ГИА:</a:t>
            </a:r>
            <a:r>
              <a:rPr lang="ru-RU" sz="2400" cap="none" smtClean="0">
                <a:effectLst/>
                <a:latin typeface="Arial" charset="0"/>
              </a:rPr>
              <a:t/>
            </a:r>
            <a:br>
              <a:rPr lang="ru-RU" sz="2400" cap="none" smtClean="0">
                <a:effectLst/>
                <a:latin typeface="Arial" charset="0"/>
              </a:rPr>
            </a:br>
            <a:r>
              <a:rPr lang="ru-RU" sz="2400" cap="none" smtClean="0">
                <a:effectLst/>
                <a:latin typeface="Arial" charset="0"/>
              </a:rPr>
              <a:t/>
            </a:r>
            <a:br>
              <a:rPr lang="ru-RU" sz="2400" cap="none" smtClean="0">
                <a:effectLst/>
                <a:latin typeface="Arial" charset="0"/>
              </a:rPr>
            </a:br>
            <a:r>
              <a:rPr lang="ru-RU" sz="2400" cap="none" smtClean="0">
                <a:effectLst/>
                <a:latin typeface="Arial" charset="0"/>
              </a:rPr>
              <a:t/>
            </a:r>
            <a:br>
              <a:rPr lang="ru-RU" sz="2400" cap="none" smtClean="0">
                <a:effectLst/>
                <a:latin typeface="Arial" charset="0"/>
              </a:rPr>
            </a:br>
            <a:r>
              <a:rPr lang="ru-RU" sz="5400" cap="none" smtClean="0">
                <a:effectLst/>
                <a:latin typeface="Arial" charset="0"/>
              </a:rPr>
              <a:t>24 обучающихся</a:t>
            </a:r>
            <a:r>
              <a:rPr lang="ru-RU" sz="4400" cap="none" smtClean="0">
                <a:effectLst/>
                <a:latin typeface="Arial" charset="0"/>
              </a:rPr>
              <a:t> из 36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2708275"/>
            <a:ext cx="8667750" cy="3371850"/>
          </a:xfrm>
        </p:spPr>
        <p:txBody>
          <a:bodyPr/>
          <a:lstStyle/>
          <a:p>
            <a:pPr marL="609600" indent="-609600"/>
            <a:endParaRPr lang="ru-RU" sz="3600" smtClean="0"/>
          </a:p>
          <a:p>
            <a:pPr marL="609600" indent="-609600">
              <a:buFont typeface="Wingdings 2" pitchFamily="18" charset="2"/>
              <a:buNone/>
            </a:pPr>
            <a:endParaRPr lang="ru-RU" sz="3600" smtClean="0"/>
          </a:p>
          <a:p>
            <a:pPr marL="609600" indent="-609600">
              <a:buFont typeface="Wingdings 2" pitchFamily="18" charset="2"/>
              <a:buAutoNum type="arabicPeriod"/>
            </a:pPr>
            <a:endParaRPr lang="ru-RU" sz="3600" smtClean="0"/>
          </a:p>
          <a:p>
            <a:pPr marL="609600" indent="-609600">
              <a:buFont typeface="Wingdings 2" pitchFamily="18" charset="2"/>
              <a:buAutoNum type="arabicPeriod"/>
            </a:pPr>
            <a:endParaRPr lang="ru-RU" sz="3600" smtClean="0"/>
          </a:p>
          <a:p>
            <a:pPr marL="609600" indent="-609600">
              <a:buFont typeface="Wingdings 2" pitchFamily="18" charset="2"/>
              <a:buAutoNum type="arabicPeriod"/>
            </a:pPr>
            <a:endParaRPr lang="ru-RU" sz="3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cap="none" smtClean="0">
                <a:effectLst/>
              </a:rPr>
              <a:t>Обучающиеся</a:t>
            </a:r>
            <a:r>
              <a:rPr lang="ru-RU" sz="3200" cap="none" smtClean="0">
                <a:effectLst/>
                <a:latin typeface="Arial" charset="0"/>
              </a:rPr>
              <a:t> 11-х</a:t>
            </a:r>
            <a:r>
              <a:rPr lang="ru-RU" sz="3200" cap="none" smtClean="0">
                <a:effectLst/>
              </a:rPr>
              <a:t> класс</a:t>
            </a:r>
            <a:r>
              <a:rPr lang="ru-RU" sz="3200" cap="none" smtClean="0">
                <a:effectLst/>
                <a:latin typeface="Arial" charset="0"/>
              </a:rPr>
              <a:t>ов</a:t>
            </a:r>
            <a:r>
              <a:rPr lang="ru-RU" sz="3200" cap="none" smtClean="0">
                <a:effectLst/>
              </a:rPr>
              <a:t>, </a:t>
            </a:r>
            <a:br>
              <a:rPr lang="ru-RU" sz="3200" cap="none" smtClean="0">
                <a:effectLst/>
              </a:rPr>
            </a:br>
            <a:r>
              <a:rPr lang="ru-RU" sz="2400" cap="none" smtClean="0">
                <a:effectLst/>
              </a:rPr>
              <a:t>условно готовые к прохождению ГИА: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557338"/>
            <a:ext cx="8667750" cy="4522787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r>
              <a:rPr lang="ru-RU" sz="2400" smtClean="0">
                <a:solidFill>
                  <a:srgbClr val="1703A9"/>
                </a:solidFill>
                <a:latin typeface="Arial" charset="0"/>
              </a:rPr>
              <a:t>-не в полной мере знакомы </a:t>
            </a:r>
            <a:r>
              <a:rPr lang="ru-RU" sz="2800" smtClean="0">
                <a:solidFill>
                  <a:srgbClr val="1703A9"/>
                </a:solidFill>
                <a:latin typeface="Arial" charset="0"/>
              </a:rPr>
              <a:t>с процедурой проведения</a:t>
            </a:r>
            <a:r>
              <a:rPr lang="ru-RU" sz="2400" smtClean="0">
                <a:solidFill>
                  <a:srgbClr val="1703A9"/>
                </a:solidFill>
                <a:latin typeface="Arial" charset="0"/>
              </a:rPr>
              <a:t>:</a:t>
            </a:r>
            <a:r>
              <a:rPr lang="ru-RU" smtClean="0">
                <a:solidFill>
                  <a:srgbClr val="1703A9"/>
                </a:solidFill>
                <a:latin typeface="Arial" charset="0"/>
              </a:rPr>
              <a:t> </a:t>
            </a:r>
          </a:p>
          <a:p>
            <a:pPr marL="609600" indent="-609600" algn="ctr">
              <a:buFont typeface="Wingdings 2" pitchFamily="18" charset="2"/>
              <a:buNone/>
            </a:pPr>
            <a:r>
              <a:rPr lang="ru-RU" smtClean="0">
                <a:solidFill>
                  <a:srgbClr val="1703A9"/>
                </a:solidFill>
                <a:latin typeface="Arial" charset="0"/>
              </a:rPr>
              <a:t>9 обучающихся;</a:t>
            </a:r>
          </a:p>
          <a:p>
            <a:pPr marL="609600" indent="-609600">
              <a:buFont typeface="Wingdings 2" pitchFamily="18" charset="2"/>
              <a:buNone/>
            </a:pPr>
            <a:r>
              <a:rPr lang="ru-RU" sz="2400" smtClean="0">
                <a:solidFill>
                  <a:srgbClr val="EF2503"/>
                </a:solidFill>
                <a:latin typeface="Arial" charset="0"/>
              </a:rPr>
              <a:t>-диагностирован повышенный </a:t>
            </a:r>
            <a:r>
              <a:rPr lang="ru-RU" sz="2800" smtClean="0">
                <a:solidFill>
                  <a:srgbClr val="EF2503"/>
                </a:solidFill>
                <a:latin typeface="Arial" charset="0"/>
              </a:rPr>
              <a:t>уровень тревожности</a:t>
            </a:r>
            <a:r>
              <a:rPr lang="ru-RU" sz="2400" smtClean="0">
                <a:solidFill>
                  <a:srgbClr val="EF2503"/>
                </a:solidFill>
                <a:latin typeface="Arial" charset="0"/>
              </a:rPr>
              <a:t>:</a:t>
            </a:r>
            <a:r>
              <a:rPr lang="ru-RU" smtClean="0">
                <a:solidFill>
                  <a:srgbClr val="EF2503"/>
                </a:solidFill>
                <a:latin typeface="Arial" charset="0"/>
              </a:rPr>
              <a:t> </a:t>
            </a:r>
          </a:p>
          <a:p>
            <a:pPr marL="609600" indent="-609600" algn="ctr">
              <a:buFont typeface="Wingdings 2" pitchFamily="18" charset="2"/>
              <a:buNone/>
            </a:pPr>
            <a:r>
              <a:rPr lang="ru-RU" smtClean="0">
                <a:solidFill>
                  <a:srgbClr val="EF2503"/>
                </a:solidFill>
                <a:latin typeface="Arial" charset="0"/>
              </a:rPr>
              <a:t>12 обучающихся </a:t>
            </a:r>
            <a:r>
              <a:rPr lang="ru-RU" sz="2000" smtClean="0">
                <a:solidFill>
                  <a:srgbClr val="EF2503"/>
                </a:solidFill>
                <a:latin typeface="Arial" charset="0"/>
              </a:rPr>
              <a:t>(из них у троих – высокий уровень);</a:t>
            </a:r>
          </a:p>
          <a:p>
            <a:pPr marL="609600" indent="-609600">
              <a:buFont typeface="Wingdings 2" pitchFamily="18" charset="2"/>
              <a:buNone/>
            </a:pPr>
            <a:r>
              <a:rPr lang="ru-RU" sz="2400" smtClean="0">
                <a:solidFill>
                  <a:srgbClr val="034355"/>
                </a:solidFill>
                <a:latin typeface="Arial" charset="0"/>
              </a:rPr>
              <a:t>-не в полной мере владеют </a:t>
            </a:r>
            <a:r>
              <a:rPr lang="ru-RU" sz="2800" smtClean="0">
                <a:solidFill>
                  <a:srgbClr val="034355"/>
                </a:solidFill>
                <a:latin typeface="Arial" charset="0"/>
              </a:rPr>
              <a:t>навыками самоконтроля</a:t>
            </a:r>
            <a:r>
              <a:rPr lang="ru-RU" sz="2400" smtClean="0">
                <a:solidFill>
                  <a:srgbClr val="034355"/>
                </a:solidFill>
                <a:latin typeface="Arial" charset="0"/>
              </a:rPr>
              <a:t>:</a:t>
            </a:r>
            <a:r>
              <a:rPr lang="ru-RU" smtClean="0">
                <a:solidFill>
                  <a:srgbClr val="034355"/>
                </a:solidFill>
                <a:latin typeface="Arial" charset="0"/>
              </a:rPr>
              <a:t> </a:t>
            </a:r>
          </a:p>
          <a:p>
            <a:pPr marL="609600" indent="-609600" algn="ctr">
              <a:buFont typeface="Wingdings 2" pitchFamily="18" charset="2"/>
              <a:buNone/>
            </a:pPr>
            <a:r>
              <a:rPr lang="ru-RU" smtClean="0">
                <a:solidFill>
                  <a:srgbClr val="034355"/>
                </a:solidFill>
                <a:latin typeface="Arial" charset="0"/>
              </a:rPr>
              <a:t>5 обучающихся</a:t>
            </a:r>
          </a:p>
          <a:p>
            <a:pPr marL="609600" indent="-609600">
              <a:buFont typeface="Wingdings 2" pitchFamily="18" charset="2"/>
              <a:buNone/>
            </a:pPr>
            <a:endParaRPr lang="ru-RU" sz="2000" smtClean="0">
              <a:solidFill>
                <a:srgbClr val="034355"/>
              </a:solidFill>
              <a:latin typeface="Arial" charset="0"/>
            </a:endParaRPr>
          </a:p>
          <a:p>
            <a:pPr marL="609600" indent="-609600"/>
            <a:endParaRPr lang="ru-RU" smtClean="0"/>
          </a:p>
          <a:p>
            <a:pPr marL="609600" indent="-609600">
              <a:buFont typeface="Wingdings 2" pitchFamily="18" charset="2"/>
              <a:buNone/>
            </a:pPr>
            <a:endParaRPr lang="ru-RU" smtClean="0"/>
          </a:p>
          <a:p>
            <a:pPr marL="609600" indent="-609600">
              <a:buFont typeface="Wingdings 2" pitchFamily="18" charset="2"/>
              <a:buAutoNum type="arabicPeriod"/>
            </a:pPr>
            <a:endParaRPr lang="ru-RU" smtClean="0"/>
          </a:p>
          <a:p>
            <a:pPr marL="609600" indent="-609600">
              <a:buFont typeface="Wingdings 2" pitchFamily="18" charset="2"/>
              <a:buAutoNum type="arabicPeriod"/>
            </a:pPr>
            <a:endParaRPr lang="ru-RU" smtClean="0"/>
          </a:p>
          <a:p>
            <a:pPr marL="609600" indent="-609600">
              <a:buFont typeface="Wingdings 2" pitchFamily="18" charset="2"/>
              <a:buAutoNum type="arabicPeriod"/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68313" y="457200"/>
            <a:ext cx="8523287" cy="53482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400" cap="none" smtClean="0">
                <a:effectLst/>
                <a:latin typeface="Arial" charset="0"/>
              </a:rPr>
              <a:t>СОВПАДЕНИЕ</a:t>
            </a:r>
            <a:br>
              <a:rPr lang="ru-RU" sz="5400" cap="none" smtClean="0">
                <a:effectLst/>
                <a:latin typeface="Arial" charset="0"/>
              </a:rPr>
            </a:br>
            <a:r>
              <a:rPr lang="ru-RU" sz="5400" cap="none" smtClean="0">
                <a:effectLst/>
                <a:latin typeface="Arial" charset="0"/>
              </a:rPr>
              <a:t>по 3-м признакам </a:t>
            </a:r>
            <a:br>
              <a:rPr lang="ru-RU" sz="5400" cap="none" smtClean="0">
                <a:effectLst/>
                <a:latin typeface="Arial" charset="0"/>
              </a:rPr>
            </a:br>
            <a:r>
              <a:rPr lang="ru-RU" sz="5400" cap="none" smtClean="0">
                <a:effectLst/>
                <a:latin typeface="Arial" charset="0"/>
              </a:rPr>
              <a:t>– </a:t>
            </a:r>
            <a:br>
              <a:rPr lang="ru-RU" sz="5400" cap="none" smtClean="0">
                <a:effectLst/>
                <a:latin typeface="Arial" charset="0"/>
              </a:rPr>
            </a:br>
            <a:r>
              <a:rPr lang="ru-RU" sz="5400" cap="none" smtClean="0">
                <a:effectLst/>
                <a:latin typeface="Arial" charset="0"/>
              </a:rPr>
              <a:t>4 обучающихся</a:t>
            </a:r>
            <a:br>
              <a:rPr lang="ru-RU" sz="5400" cap="none" smtClean="0">
                <a:effectLst/>
                <a:latin typeface="Arial" charset="0"/>
              </a:rPr>
            </a:br>
            <a:endParaRPr lang="ru-RU" sz="5400" cap="none" smtClean="0"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947</TotalTime>
  <Words>535</Words>
  <Application>Microsoft Office PowerPoint</Application>
  <PresentationFormat>Экран (4:3)</PresentationFormat>
  <Paragraphs>100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23</vt:i4>
      </vt:variant>
    </vt:vector>
  </HeadingPairs>
  <TitlesOfParts>
    <vt:vector size="38" baseType="lpstr">
      <vt:lpstr>Arial</vt:lpstr>
      <vt:lpstr>Verdana</vt:lpstr>
      <vt:lpstr>Wingdings 2</vt:lpstr>
      <vt:lpstr>Calibri</vt:lpstr>
      <vt:lpstr>Times New Roman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  РЕЗУЛЬТАТЫ АНКЕТИРОВАНИЯ обучающихся 11 класса 2021-2022 учебного года  М.Ю.Чибисова  «Психологическая готовность к ГИА»</vt:lpstr>
      <vt:lpstr>Обучающиеся 11-х классов,  готовые  к прохождению ГИА:   24 обучающихся из 36</vt:lpstr>
      <vt:lpstr>Обучающиеся 11-х классов,  условно готовые к прохождению ГИА:</vt:lpstr>
      <vt:lpstr>СОВПАДЕНИЕ по 3-м признакам  –  4 обучающихся </vt:lpstr>
      <vt:lpstr>Запланирована коррекционная работа с обучающимися  февраль – апрель 2022 г.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Школа</cp:lastModifiedBy>
  <cp:revision>58</cp:revision>
  <dcterms:created xsi:type="dcterms:W3CDTF">2016-10-04T16:22:26Z</dcterms:created>
  <dcterms:modified xsi:type="dcterms:W3CDTF">2022-01-29T06:09:34Z</dcterms:modified>
</cp:coreProperties>
</file>