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06" r:id="rId3"/>
    <p:sldId id="473" r:id="rId4"/>
    <p:sldId id="488" r:id="rId5"/>
    <p:sldId id="489" r:id="rId6"/>
    <p:sldId id="490" r:id="rId7"/>
    <p:sldId id="491" r:id="rId8"/>
    <p:sldId id="494" r:id="rId9"/>
    <p:sldId id="500" r:id="rId10"/>
    <p:sldId id="493" r:id="rId11"/>
    <p:sldId id="499" r:id="rId12"/>
    <p:sldId id="507" r:id="rId13"/>
    <p:sldId id="498" r:id="rId14"/>
    <p:sldId id="466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C4F5A9"/>
    <a:srgbClr val="FFCC00"/>
    <a:srgbClr val="86ABF6"/>
    <a:srgbClr val="FFFF00"/>
    <a:srgbClr val="632523"/>
    <a:srgbClr val="FF3300"/>
    <a:srgbClr val="80AB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533757-1E10-4DCF-832B-29E8FCD8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36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182E70-795E-48B3-8F23-986365202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844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FFAE-3E23-41E2-91C7-2E08969BB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50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1264-DC4E-4280-828C-7D68055E6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863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289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289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B285-5507-4251-841C-423AAA509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3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66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8A20D-A2A8-4BC1-B03B-59CC60D98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13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81DF-EE8F-4948-B780-011D7CCDE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115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EBEC-BB05-4897-A576-E2E3009F8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66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E9E7-42D8-4BB8-95BF-2C3A15DE7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12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4D416-CEF9-48A4-A428-4B9515D94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05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9ABE5-B6B1-4DB0-AB8B-46FF669E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76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11FC-B86D-4D93-8143-25DC4361D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033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87CE-B69D-47F4-BC54-489542A27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4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BC62-577F-4475-A78A-BC20AA6E7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81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94E2F7-6521-4A85-BEF5-F915B7544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08500"/>
            <a:ext cx="6400800" cy="1752600"/>
          </a:xfrm>
        </p:spPr>
        <p:txBody>
          <a:bodyPr/>
          <a:lstStyle/>
          <a:p>
            <a:pPr algn="r" eaLnBrk="1" hangingPunct="1"/>
            <a:r>
              <a:rPr lang="ru-RU" sz="2000" i="1" dirty="0">
                <a:solidFill>
                  <a:srgbClr val="632523"/>
                </a:solidFill>
              </a:rPr>
              <a:t>ГБОУ школа №497 </a:t>
            </a:r>
          </a:p>
          <a:p>
            <a:pPr algn="r" eaLnBrk="1" hangingPunct="1"/>
            <a:r>
              <a:rPr lang="ru-RU" sz="2000" i="1" dirty="0" smtClean="0">
                <a:solidFill>
                  <a:srgbClr val="632523"/>
                </a:solidFill>
              </a:rPr>
              <a:t>29</a:t>
            </a:r>
            <a:r>
              <a:rPr lang="ru-RU" sz="2000" i="1" dirty="0" smtClean="0">
                <a:solidFill>
                  <a:srgbClr val="632523"/>
                </a:solidFill>
              </a:rPr>
              <a:t>.01.2022</a:t>
            </a:r>
            <a:endParaRPr lang="ru-RU" sz="2000" i="1" dirty="0">
              <a:solidFill>
                <a:srgbClr val="632523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1556792"/>
            <a:ext cx="77724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632523"/>
                </a:solidFill>
              </a:rPr>
              <a:t>Обеспечение подготовки и проведения </a:t>
            </a:r>
            <a:r>
              <a:rPr lang="ru-RU" sz="2800" b="1" dirty="0" smtClean="0">
                <a:solidFill>
                  <a:srgbClr val="632523"/>
                </a:solidFill>
              </a:rPr>
              <a:t>ГИА (ЕГЭ) </a:t>
            </a:r>
            <a:r>
              <a:rPr lang="ru-RU" sz="2800" b="1" dirty="0">
                <a:solidFill>
                  <a:srgbClr val="632523"/>
                </a:solidFill>
              </a:rPr>
              <a:t>в </a:t>
            </a:r>
            <a:r>
              <a:rPr lang="ru-RU" sz="2800" b="1" dirty="0" smtClean="0">
                <a:solidFill>
                  <a:srgbClr val="632523"/>
                </a:solidFill>
              </a:rPr>
              <a:t>2022 </a:t>
            </a:r>
            <a:r>
              <a:rPr lang="ru-RU" sz="2800" b="1" dirty="0">
                <a:solidFill>
                  <a:srgbClr val="632523"/>
                </a:solidFill>
              </a:rPr>
              <a:t>году</a:t>
            </a:r>
          </a:p>
          <a:p>
            <a:pPr eaLnBrk="1" hangingPunct="1"/>
            <a:r>
              <a:rPr lang="ru-RU" sz="1800" b="1" dirty="0" smtClean="0">
                <a:solidFill>
                  <a:srgbClr val="632523"/>
                </a:solidFill>
              </a:rPr>
              <a:t>(Правила заполнения бланков регистрации и бланков ответов)</a:t>
            </a:r>
            <a:r>
              <a:rPr lang="ru-RU" sz="2800" b="1" dirty="0">
                <a:solidFill>
                  <a:srgbClr val="632523"/>
                </a:solidFill>
              </a:rPr>
              <a:t/>
            </a:r>
            <a:br>
              <a:rPr lang="ru-RU" sz="2800" b="1" dirty="0">
                <a:solidFill>
                  <a:srgbClr val="632523"/>
                </a:solidFill>
              </a:rPr>
            </a:br>
            <a:r>
              <a:rPr lang="ru-RU" sz="2800" b="1" dirty="0">
                <a:solidFill>
                  <a:srgbClr val="632523"/>
                </a:solidFill>
              </a:rPr>
              <a:t/>
            </a:r>
            <a:br>
              <a:rPr lang="ru-RU" sz="2800" b="1" dirty="0">
                <a:solidFill>
                  <a:srgbClr val="632523"/>
                </a:solidFill>
              </a:rPr>
            </a:br>
            <a:endParaRPr lang="ru-RU" sz="2800" b="1" dirty="0">
              <a:solidFill>
                <a:srgbClr val="63252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093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2165"/>
            <a:ext cx="9540552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>1. Правила заполнения бланка ответов №1.</a:t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endParaRPr lang="ru-RU" sz="2800" b="1" dirty="0">
              <a:solidFill>
                <a:srgbClr val="0000CC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8480DD-B51C-49CE-8D8A-F67526C890E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5" y="1624213"/>
            <a:ext cx="5277272" cy="4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3E96359-C4BF-4043-92A3-6E85A00DDB5E}"/>
              </a:ext>
            </a:extLst>
          </p:cNvPr>
          <p:cNvSpPr/>
          <p:nvPr/>
        </p:nvSpPr>
        <p:spPr>
          <a:xfrm>
            <a:off x="5919466" y="1408189"/>
            <a:ext cx="305801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>
                <a:solidFill>
                  <a:srgbClr val="0000CC"/>
                </a:solidFill>
                <a:latin typeface="Century" panose="02040604050505020304" pitchFamily="18" charset="0"/>
              </a:rPr>
              <a:t>В нижней части одностороннего бланка ответов № 1 предусмотрены поля для записи исправленных ответов на задания с кратким ответом взамен ошибочно записанных. </a:t>
            </a:r>
          </a:p>
          <a:p>
            <a:pPr algn="just">
              <a:spcBef>
                <a:spcPts val="1200"/>
              </a:spcBef>
            </a:pPr>
            <a:r>
              <a:rPr lang="ru-RU" dirty="0">
                <a:solidFill>
                  <a:srgbClr val="0000CC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Для замены внесенного в бланк ответов № 1 ответа нужно в соответствующих полях замены проставить номер задания, ответ на который следует исправить, и записать новое значение верного ответа на указанное задание.</a:t>
            </a:r>
          </a:p>
          <a:p>
            <a:pPr algn="just">
              <a:spcBef>
                <a:spcPts val="1200"/>
              </a:spcBef>
            </a:pPr>
            <a:endParaRPr lang="ru-RU" dirty="0">
              <a:solidFill>
                <a:srgbClr val="0000CC"/>
              </a:solidFill>
              <a:effectLst/>
              <a:latin typeface="Century" panose="020406040505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dirty="0">
              <a:solidFill>
                <a:srgbClr val="0000CC"/>
              </a:solidFill>
              <a:effectLst/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31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0" y="1628800"/>
            <a:ext cx="4032448" cy="4536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00CC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>Односторонний черно-белый </a:t>
            </a: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бланк ответов № 2 (лист 1 и лист 2) предназначен для записи ответов на задания с развернутым ответом (строго в соответствии с требованиями инструкции к КИМ и к отдельным заданиям КИМ).</a:t>
            </a:r>
          </a:p>
          <a:p>
            <a:pPr marL="0" indent="0">
              <a:buNone/>
            </a:pPr>
            <a:endParaRPr lang="ru-RU" sz="1600" dirty="0">
              <a:solidFill>
                <a:srgbClr val="0000CC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>Записи в лист 1 и лист 2 бланка ответов № 2 делаются в соответствующей последовательности: сначала в лист 1, затем – в лист 2 и только на лицевой стороне,   оборотная  сторона листов бланка ответов № 2 НЕ ЗАПОЛНЯЕТСЯ!!! </a:t>
            </a:r>
          </a:p>
          <a:p>
            <a:pPr marL="0" indent="0">
              <a:buNone/>
            </a:pPr>
            <a:endParaRPr lang="ru-RU" sz="1600" dirty="0">
              <a:solidFill>
                <a:srgbClr val="0000CC"/>
              </a:solidFill>
              <a:latin typeface="Century" panose="020406040505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2165"/>
            <a:ext cx="925252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>1. Правила заполнения бланка ответов №2.                    Лист 1</a:t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endParaRPr lang="ru-RU" sz="2800" b="1" dirty="0">
              <a:solidFill>
                <a:srgbClr val="0000CC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DB3629-79BA-4E0B-833A-5912065B8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4249729" cy="4693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82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8282"/>
            <a:ext cx="8244408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>1. Правила заполнения бланка ответов №2. Лист 2</a:t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endParaRPr lang="ru-RU" sz="2800" b="1" dirty="0">
              <a:solidFill>
                <a:srgbClr val="0000CC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4D473DB2-5063-48BE-942B-5B7C58460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772816"/>
            <a:ext cx="5040560" cy="4680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556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628800"/>
            <a:ext cx="4788024" cy="4093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00CC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CC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При недостатке места для ответов на  одностороннем бланке ответов № 2 (лист 1 и лист 2) участник ЕГЭ должен попросить односторонний дополнительный бланк ответов № 2. В случае заполнения дополнительного бланка ответов № 2                                    при незаполненных листах основного одностороннего бланка ответов № 2, ответы, внесенные в дополнительный бланк ответов № 2, оцениваться не будут.</a:t>
            </a:r>
          </a:p>
          <a:p>
            <a:pPr marL="0" indent="0">
              <a:buNone/>
            </a:pPr>
            <a:endParaRPr lang="ru-RU" sz="2000" dirty="0">
              <a:solidFill>
                <a:srgbClr val="0000CC"/>
              </a:solidFill>
              <a:latin typeface="Century" panose="020406040505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2165"/>
            <a:ext cx="9540552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  <a:t>1. Правила заполнения дополнительного бланков ответов.</a:t>
            </a:r>
            <a:b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endParaRPr lang="ru-RU" sz="2400" b="1" dirty="0">
              <a:solidFill>
                <a:srgbClr val="0000CC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3498F0-D5EA-4E5A-9A06-2388FC928E6E}"/>
              </a:ext>
            </a:extLst>
          </p:cNvPr>
          <p:cNvPicPr/>
          <p:nvPr/>
        </p:nvPicPr>
        <p:blipFill>
          <a:blip r:embed="rId2" cstate="print"/>
          <a:srcRect l="28273" t="9879" r="26368" b="5444"/>
          <a:stretch>
            <a:fillRect/>
          </a:stretch>
        </p:blipFill>
        <p:spPr bwMode="auto">
          <a:xfrm>
            <a:off x="518864" y="1556792"/>
            <a:ext cx="3686915" cy="43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7238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9672" y="860518"/>
            <a:ext cx="7418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Если нужно срочно сделать какое-либо дело, обратись к тому, кто занят больше всех. </a:t>
            </a:r>
          </a:p>
          <a:p>
            <a:pPr algn="r"/>
            <a:r>
              <a:rPr lang="ru-RU" sz="3200" b="1" i="1" dirty="0"/>
              <a:t>закон </a:t>
            </a:r>
            <a:r>
              <a:rPr lang="ru-RU" sz="3200" b="1" i="1" dirty="0" err="1"/>
              <a:t>Мерфи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0050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2400" b="1" dirty="0">
                <a:solidFill>
                  <a:srgbClr val="632523"/>
                </a:solidFill>
                <a:latin typeface="Cambria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51975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093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99455" y="1228017"/>
            <a:ext cx="9540552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>1. Правила заполнения бланка регистрации и бланков ответов.</a:t>
            </a:r>
            <a:b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851B2C9-D70F-4B0F-9B00-62438DDE2843}"/>
              </a:ext>
            </a:extLst>
          </p:cNvPr>
          <p:cNvSpPr/>
          <p:nvPr/>
        </p:nvSpPr>
        <p:spPr>
          <a:xfrm>
            <a:off x="219917" y="1844824"/>
            <a:ext cx="85018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>
              <a:solidFill>
                <a:srgbClr val="0000CC"/>
              </a:solidFill>
              <a:latin typeface="Century" panose="020406040505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  <a:t>Категорически запрещается:</a:t>
            </a:r>
            <a:endParaRPr lang="ru-RU" sz="2400" dirty="0">
              <a:solidFill>
                <a:srgbClr val="0000CC"/>
              </a:solidFill>
              <a:latin typeface="Century" panose="020406040505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CC"/>
                </a:solidFill>
                <a:latin typeface="Century" panose="02040604050505020304" pitchFamily="18" charset="0"/>
              </a:rPr>
              <a:t>делать в полях бланков ЕГЭ, вне полей бланков ЕГЭ или в полях, заполненных типографским способом, какие-либо записи и (или) пометки, не относящиеся к содержанию полей бланков ЕГЭ;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CC"/>
                </a:solidFill>
                <a:latin typeface="Century" panose="02040604050505020304" pitchFamily="18" charset="0"/>
              </a:rPr>
              <a:t>использовать для заполнения бланков ЕГЭ цветные ручки вместо </a:t>
            </a:r>
            <a:r>
              <a:rPr lang="ru-RU" sz="2400" dirty="0" err="1">
                <a:solidFill>
                  <a:srgbClr val="0000CC"/>
                </a:solidFill>
                <a:latin typeface="Century" panose="02040604050505020304" pitchFamily="18" charset="0"/>
              </a:rPr>
              <a:t>гелевой</a:t>
            </a:r>
            <a:r>
              <a:rPr lang="ru-RU" sz="2400" dirty="0">
                <a:solidFill>
                  <a:srgbClr val="0000CC"/>
                </a:solidFill>
                <a:latin typeface="Century" panose="02040604050505020304" pitchFamily="18" charset="0"/>
              </a:rPr>
              <a:t> или капиллярной ручки с чернилами черного цвета,  карандаш, средства для исправления внесенной в бланки ЕГЭ информации (корректирующую жидкость, «ластик» и др.).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60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093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2165"/>
            <a:ext cx="9540552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>1. Правила заполнения бланка регистрации.</a:t>
            </a:r>
            <a:b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B52B3BC-7DD3-43A1-B6A7-40B0E2D6650F}"/>
              </a:ext>
            </a:extLst>
          </p:cNvPr>
          <p:cNvSpPr/>
          <p:nvPr/>
        </p:nvSpPr>
        <p:spPr>
          <a:xfrm>
            <a:off x="5255568" y="1988840"/>
            <a:ext cx="3645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</a:rPr>
              <a:t>Односторонний черно-белый бланк регистрации размером 210 мм × 297 мм печатается на белой бумаге плотностью ~ 80 г/м</a:t>
            </a:r>
            <a:r>
              <a:rPr lang="ru-RU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</a:rPr>
              <a:t>. Бланк является машиночитаемой формой и состоит из трёх частей – верхней, средней и нижней. </a:t>
            </a:r>
            <a:endParaRPr lang="ru-RU" dirty="0">
              <a:solidFill>
                <a:srgbClr val="0000CC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B90DB32-0E44-4892-B031-795D736B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4583831" cy="5111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27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093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2165"/>
            <a:ext cx="9540552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  <a:t>1. Правила заполнения бланка регистрации.</a:t>
            </a:r>
            <a:b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4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endParaRPr lang="ru-RU" sz="2400" b="1" dirty="0">
              <a:solidFill>
                <a:srgbClr val="0000CC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E9FBFCD-806E-4EA6-9315-AAF8EE2BA2B8}"/>
              </a:ext>
            </a:extLst>
          </p:cNvPr>
          <p:cNvPicPr/>
          <p:nvPr/>
        </p:nvPicPr>
        <p:blipFill>
          <a:blip r:embed="rId2" cstate="print"/>
          <a:srcRect l="11340" t="9879" r="9586" b="51815"/>
          <a:stretch>
            <a:fillRect/>
          </a:stretch>
        </p:blipFill>
        <p:spPr bwMode="auto">
          <a:xfrm>
            <a:off x="251520" y="1516614"/>
            <a:ext cx="8640960" cy="371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33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093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2165"/>
            <a:ext cx="9540552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>1. Правила заполнения бланка регистрации.</a:t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endParaRPr lang="ru-RU" b="1" dirty="0">
              <a:solidFill>
                <a:srgbClr val="0000CC"/>
              </a:solidFill>
              <a:latin typeface="Century" panose="020406040505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ED5A369-F599-4264-9D53-122048CD50C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5" y="1624213"/>
            <a:ext cx="8229600" cy="41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225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093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2165"/>
            <a:ext cx="9540552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>1. Правила заполнения бланка регистрации.</a:t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endParaRPr lang="ru-RU" sz="2800" b="1" dirty="0">
              <a:solidFill>
                <a:srgbClr val="0000CC"/>
              </a:solidFill>
              <a:latin typeface="Century" panose="020406040505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2A0AC77-8DB8-446C-9403-6412144F16F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56792"/>
            <a:ext cx="87691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592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093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560" y="1192165"/>
            <a:ext cx="9540552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>1. Правила заполнения бланков ответов.</a:t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>                                                          Бланк ответа №1</a:t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endParaRPr lang="ru-RU" sz="2800" b="1" dirty="0">
              <a:solidFill>
                <a:srgbClr val="0000CC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9CD6EA7-8997-4E2E-AE1A-09A7873A9252}"/>
              </a:ext>
            </a:extLst>
          </p:cNvPr>
          <p:cNvSpPr/>
          <p:nvPr/>
        </p:nvSpPr>
        <p:spPr>
          <a:xfrm>
            <a:off x="5615609" y="1825957"/>
            <a:ext cx="31328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>
                <a:solidFill>
                  <a:srgbClr val="0000CC"/>
                </a:solidFill>
                <a:latin typeface="Century" panose="02040604050505020304" pitchFamily="18" charset="0"/>
              </a:rPr>
              <a:t>Односторонний черно-белый бланк ответов № 1 предназначен для записи результатов выполнения заданий с </a:t>
            </a:r>
            <a:r>
              <a:rPr lang="ru-RU" b="1" u="sng" dirty="0">
                <a:solidFill>
                  <a:srgbClr val="0000CC"/>
                </a:solidFill>
                <a:latin typeface="Century" panose="02040604050505020304" pitchFamily="18" charset="0"/>
              </a:rPr>
              <a:t>кратким ответом.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entury" panose="02040604050505020304" pitchFamily="18" charset="0"/>
              </a:rPr>
              <a:t>Бланк является машиночитаемой формой и состоит из трех частей – верхней, средней и нижней. </a:t>
            </a:r>
          </a:p>
          <a:p>
            <a:pPr algn="just">
              <a:spcBef>
                <a:spcPts val="1200"/>
              </a:spcBef>
            </a:pPr>
            <a:endParaRPr lang="ru-RU" b="1" u="sng" dirty="0">
              <a:solidFill>
                <a:srgbClr val="0000CC"/>
              </a:solidFill>
              <a:effectLst/>
              <a:latin typeface="Century" panose="020406040505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b="1" u="sng" dirty="0">
              <a:solidFill>
                <a:srgbClr val="0000CC"/>
              </a:solidFill>
              <a:effectLst/>
              <a:latin typeface="Century" panose="020406040505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2B6C4B-BEEE-42EE-9298-39EAED48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41973"/>
            <a:ext cx="4824536" cy="5082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78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093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92165"/>
            <a:ext cx="9540552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000" b="1" dirty="0"/>
              <a:t>1. Правила заполнение бланка ответов №1.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07D66C-8769-4CA3-AF62-305207116A0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9016"/>
            <a:ext cx="5040560" cy="473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5D2AAB-872D-4F23-A3FD-FC3FE8563504}"/>
              </a:ext>
            </a:extLst>
          </p:cNvPr>
          <p:cNvSpPr/>
          <p:nvPr/>
        </p:nvSpPr>
        <p:spPr>
          <a:xfrm>
            <a:off x="5598467" y="1767006"/>
            <a:ext cx="31499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</a:rPr>
              <a:t>В средней части бланка ответов № 1  -  краткий ответ записывается справа от номера задания в области ответов с названием «Результаты выполнения заданий с кратким ответом». </a:t>
            </a:r>
          </a:p>
          <a:p>
            <a:pPr algn="just"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задание с кратким ответом нужно записать в такой форме, в которой требуется в инструкции к данному заданию, размещенной в КИМ перед соответствующим заданием или группой заданий.</a:t>
            </a:r>
          </a:p>
          <a:p>
            <a:pPr algn="just">
              <a:spcBef>
                <a:spcPts val="1200"/>
              </a:spcBef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dirty="0">
              <a:latin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26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799"/>
            <a:ext cx="8229600" cy="4895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92164"/>
            <a:ext cx="9073008" cy="86868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Century" panose="02040604050505020304" pitchFamily="18" charset="0"/>
              </a:rPr>
              <a:t>1. Правила заполнения бланка ответов №1.</a:t>
            </a: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2000" dirty="0">
                <a:solidFill>
                  <a:srgbClr val="0000CC"/>
                </a:solidFill>
                <a:latin typeface="Century" panose="02040604050505020304" pitchFamily="18" charset="0"/>
              </a:rPr>
              <a:t>Не разрешается использовать при записи ответа на задания с кратким ответом никакие иные символы, кроме символов кириллицы, латиницы, арабских цифр, запятой и знака «дефис» («минус»).</a:t>
            </a:r>
            <a: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600" b="1" u="sng" dirty="0">
                <a:solidFill>
                  <a:srgbClr val="0000CC"/>
                </a:solidFill>
                <a:latin typeface="Century" panose="02040604050505020304" pitchFamily="18" charset="0"/>
              </a:rPr>
              <a:t>Краткий ответ, в соответствии с инструкцией к заданию, может быть записан только в виде:</a:t>
            </a:r>
            <a:br>
              <a:rPr lang="ru-RU" sz="1600" b="1" u="sng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200" b="1" u="sng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1200" b="1" u="sng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200" b="1" u="sng" dirty="0">
                <a:solidFill>
                  <a:srgbClr val="0000CC"/>
                </a:solidFill>
                <a:latin typeface="Century" panose="02040604050505020304" pitchFamily="18" charset="0"/>
              </a:rPr>
              <a:t>- </a:t>
            </a: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>цифры (числа);</a:t>
            </a:r>
            <a:b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>- последовательности цифр (слов) (записывается без пробелов, запятых и других дополнительных символов);</a:t>
            </a:r>
            <a:b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>- конечной десятичной дроби, если в инструкции по выполнению задания указано, что ответ можно дать в виде десятичной дроби;</a:t>
            </a:r>
            <a:b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>- слова или словосочетания (несколько слов).</a:t>
            </a:r>
            <a:b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>Каждая цифра, буква, запятая или знак «минус» (если число отрицательное) записывается в отдельную клеточку строго по образцу из верхней части бланка ответов № 1. </a:t>
            </a:r>
            <a:b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r>
              <a:rPr lang="ru-RU" sz="1600" dirty="0">
                <a:solidFill>
                  <a:srgbClr val="0000CC"/>
                </a:solidFill>
                <a:latin typeface="Century" panose="02040604050505020304" pitchFamily="18" charset="0"/>
              </a:rPr>
              <a:t>При написании ответов, состоящих из двух или более слов, каждое слово записывается в соответствии с инструкциями по записи ответов в КИМ по соответствующим учебным предметам (например: без пробелов, запятых и других дополнительных символов).</a:t>
            </a:r>
            <a:r>
              <a:rPr lang="ru-RU" dirty="0">
                <a:solidFill>
                  <a:srgbClr val="0000CC"/>
                </a:solidFill>
                <a:latin typeface="Century" panose="02040604050505020304" pitchFamily="18" charset="0"/>
              </a:rPr>
              <a:t/>
            </a:r>
            <a:br>
              <a:rPr lang="ru-RU" dirty="0">
                <a:solidFill>
                  <a:srgbClr val="0000CC"/>
                </a:solidFill>
                <a:latin typeface="Century" panose="02040604050505020304" pitchFamily="18" charset="0"/>
              </a:rPr>
            </a:br>
            <a:endParaRPr lang="ru-RU" b="1" dirty="0">
              <a:solidFill>
                <a:srgbClr val="0000CC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46255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12124</TotalTime>
  <Words>101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  1. Правила заполнения бланка регистрации и бланков ответов.  </vt:lpstr>
      <vt:lpstr> 1. Правила заполнения бланка регистрации.  </vt:lpstr>
      <vt:lpstr> 1. Правила заполнения бланка регистрации.  </vt:lpstr>
      <vt:lpstr> 1. Правила заполнения бланка регистрации.  </vt:lpstr>
      <vt:lpstr> 1. Правила заполнения бланка регистрации.  </vt:lpstr>
      <vt:lpstr>  1. Правила заполнения бланков ответов.                                                           Бланк ответа №1  </vt:lpstr>
      <vt:lpstr> 1. Правила заполнение бланка ответов №1.  </vt:lpstr>
      <vt:lpstr>         1. Правила заполнения бланка ответов №1. Не разрешается использовать при записи ответа на задания с кратким ответом никакие иные символы, кроме символов кириллицы, латиницы, арабских цифр, запятой и знака «дефис» («минус»). Краткий ответ, в соответствии с инструкцией к заданию, может быть записан только в виде:  - цифры (числа); - последовательности цифр (слов) (записывается без пробелов, запятых и других дополнительных символов); - конечной десятичной дроби, если в инструкции по выполнению задания указано, что ответ можно дать в виде десятичной дроби; - слова или словосочетания (несколько слов).  Каждая цифра, буква, запятая или знак «минус» (если число отрицательное) записывается в отдельную клеточку строго по образцу из верхней части бланка ответов № 1.   При написании ответов, состоящих из двух или более слов, каждое слово записывается в соответствии с инструкциями по записи ответов в КИМ по соответствующим учебным предметам (например: без пробелов, запятых и других дополнительных символов). </vt:lpstr>
      <vt:lpstr> 1. Правила заполнения бланка ответов №1.  </vt:lpstr>
      <vt:lpstr>  1. Правила заполнения бланка ответов №2.                    Лист 1  </vt:lpstr>
      <vt:lpstr>  1. Правила заполнения бланка ответов №2. Лист 2  </vt:lpstr>
      <vt:lpstr> 1. Правила заполнения дополнительного бланков ответов.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Технологические вопросы организации проведения ОГЭ по информатике</dc:title>
  <dc:creator>bvl</dc:creator>
  <cp:lastModifiedBy>1</cp:lastModifiedBy>
  <cp:revision>232</cp:revision>
  <cp:lastPrinted>2019-10-30T19:07:44Z</cp:lastPrinted>
  <dcterms:created xsi:type="dcterms:W3CDTF">2016-10-12T09:11:36Z</dcterms:created>
  <dcterms:modified xsi:type="dcterms:W3CDTF">2022-02-08T18:47:33Z</dcterms:modified>
</cp:coreProperties>
</file>