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61" r:id="rId2"/>
    <p:sldId id="280" r:id="rId3"/>
    <p:sldId id="269" r:id="rId4"/>
    <p:sldId id="324" r:id="rId5"/>
    <p:sldId id="262" r:id="rId6"/>
    <p:sldId id="263" r:id="rId7"/>
    <p:sldId id="264" r:id="rId8"/>
    <p:sldId id="265" r:id="rId9"/>
    <p:sldId id="390" r:id="rId10"/>
    <p:sldId id="396" r:id="rId11"/>
    <p:sldId id="397" r:id="rId12"/>
    <p:sldId id="398" r:id="rId13"/>
    <p:sldId id="399" r:id="rId14"/>
    <p:sldId id="400" r:id="rId15"/>
    <p:sldId id="401" r:id="rId16"/>
    <p:sldId id="402" r:id="rId17"/>
    <p:sldId id="403" r:id="rId18"/>
    <p:sldId id="404" r:id="rId19"/>
    <p:sldId id="405" r:id="rId20"/>
    <p:sldId id="406" r:id="rId21"/>
    <p:sldId id="407" r:id="rId22"/>
    <p:sldId id="408" r:id="rId23"/>
    <p:sldId id="392" r:id="rId24"/>
    <p:sldId id="391" r:id="rId25"/>
    <p:sldId id="395" r:id="rId26"/>
    <p:sldId id="256" r:id="rId27"/>
    <p:sldId id="277" r:id="rId28"/>
    <p:sldId id="276" r:id="rId29"/>
    <p:sldId id="411" r:id="rId30"/>
    <p:sldId id="409" r:id="rId31"/>
    <p:sldId id="413" r:id="rId32"/>
    <p:sldId id="410" r:id="rId33"/>
    <p:sldId id="412" r:id="rId34"/>
    <p:sldId id="416" r:id="rId35"/>
    <p:sldId id="414" r:id="rId36"/>
    <p:sldId id="415" r:id="rId37"/>
    <p:sldId id="417" r:id="rId38"/>
    <p:sldId id="394" r:id="rId39"/>
    <p:sldId id="418" r:id="rId40"/>
    <p:sldId id="387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Лист1!$F$6:$F$7</c:f>
              <c:strCache>
                <c:ptCount val="2"/>
                <c:pt idx="0">
                  <c:v>Средний балл</c:v>
                </c:pt>
                <c:pt idx="1">
                  <c:v>СПб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Лист1!$E$8:$E$19</c:f>
              <c:strCache>
                <c:ptCount val="12"/>
                <c:pt idx="0">
                  <c:v>Математика (базовая)</c:v>
                </c:pt>
                <c:pt idx="1">
                  <c:v>Математика (профиль)</c:v>
                </c:pt>
                <c:pt idx="2">
                  <c:v> Русский язык</c:v>
                </c:pt>
                <c:pt idx="3">
                  <c:v>Английский язык</c:v>
                </c:pt>
                <c:pt idx="4">
                  <c:v>Литература</c:v>
                </c:pt>
                <c:pt idx="5">
                  <c:v>Биология</c:v>
                </c:pt>
                <c:pt idx="6">
                  <c:v>Физика</c:v>
                </c:pt>
                <c:pt idx="7">
                  <c:v>Обществознание</c:v>
                </c:pt>
                <c:pt idx="8">
                  <c:v>История</c:v>
                </c:pt>
                <c:pt idx="9">
                  <c:v>Химия</c:v>
                </c:pt>
                <c:pt idx="10">
                  <c:v>Информатика и ИКТ</c:v>
                </c:pt>
                <c:pt idx="11">
                  <c:v>География</c:v>
                </c:pt>
              </c:strCache>
            </c:strRef>
          </c:cat>
          <c:val>
            <c:numRef>
              <c:f>Лист1!$F$8:$F$19</c:f>
              <c:numCache>
                <c:formatCode>General</c:formatCode>
                <c:ptCount val="12"/>
                <c:pt idx="0">
                  <c:v>4.5999999999999996</c:v>
                </c:pt>
                <c:pt idx="1">
                  <c:v>58.5</c:v>
                </c:pt>
                <c:pt idx="2">
                  <c:v>71.2</c:v>
                </c:pt>
                <c:pt idx="4">
                  <c:v>61.9</c:v>
                </c:pt>
                <c:pt idx="5">
                  <c:v>51.6</c:v>
                </c:pt>
                <c:pt idx="6">
                  <c:v>57.3</c:v>
                </c:pt>
                <c:pt idx="7">
                  <c:v>61.6</c:v>
                </c:pt>
                <c:pt idx="8">
                  <c:v>59.9</c:v>
                </c:pt>
                <c:pt idx="9">
                  <c:v>53.8</c:v>
                </c:pt>
                <c:pt idx="10">
                  <c:v>88.07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27-40C2-BB45-DB4C45FF580C}"/>
            </c:ext>
          </c:extLst>
        </c:ser>
        <c:ser>
          <c:idx val="1"/>
          <c:order val="1"/>
          <c:tx>
            <c:strRef>
              <c:f>Лист1!$G$6:$G$7</c:f>
              <c:strCache>
                <c:ptCount val="2"/>
                <c:pt idx="0">
                  <c:v>Средний балл</c:v>
                </c:pt>
                <c:pt idx="1">
                  <c:v>ГБОУ 497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Лист1!$E$8:$E$19</c:f>
              <c:strCache>
                <c:ptCount val="12"/>
                <c:pt idx="0">
                  <c:v>Математика (базовая)</c:v>
                </c:pt>
                <c:pt idx="1">
                  <c:v>Математика (профиль)</c:v>
                </c:pt>
                <c:pt idx="2">
                  <c:v> Русский язык</c:v>
                </c:pt>
                <c:pt idx="3">
                  <c:v>Английский язык</c:v>
                </c:pt>
                <c:pt idx="4">
                  <c:v>Литература</c:v>
                </c:pt>
                <c:pt idx="5">
                  <c:v>Биология</c:v>
                </c:pt>
                <c:pt idx="6">
                  <c:v>Физика</c:v>
                </c:pt>
                <c:pt idx="7">
                  <c:v>Обществознание</c:v>
                </c:pt>
                <c:pt idx="8">
                  <c:v>История</c:v>
                </c:pt>
                <c:pt idx="9">
                  <c:v>Химия</c:v>
                </c:pt>
                <c:pt idx="10">
                  <c:v>Информатика и ИКТ</c:v>
                </c:pt>
                <c:pt idx="11">
                  <c:v>География</c:v>
                </c:pt>
              </c:strCache>
            </c:strRef>
          </c:cat>
          <c:val>
            <c:numRef>
              <c:f>Лист1!$G$8:$G$19</c:f>
              <c:numCache>
                <c:formatCode>General</c:formatCode>
                <c:ptCount val="12"/>
                <c:pt idx="0">
                  <c:v>4.8</c:v>
                </c:pt>
                <c:pt idx="1">
                  <c:v>57</c:v>
                </c:pt>
                <c:pt idx="2">
                  <c:v>72.8</c:v>
                </c:pt>
                <c:pt idx="3">
                  <c:v>58.2</c:v>
                </c:pt>
                <c:pt idx="4">
                  <c:v>62</c:v>
                </c:pt>
                <c:pt idx="5">
                  <c:v>35</c:v>
                </c:pt>
                <c:pt idx="6">
                  <c:v>52.25</c:v>
                </c:pt>
                <c:pt idx="7">
                  <c:v>66.7</c:v>
                </c:pt>
                <c:pt idx="8">
                  <c:v>55</c:v>
                </c:pt>
                <c:pt idx="9">
                  <c:v>68</c:v>
                </c:pt>
                <c:pt idx="10">
                  <c:v>50.4</c:v>
                </c:pt>
                <c:pt idx="11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27-40C2-BB45-DB4C45FF580C}"/>
            </c:ext>
          </c:extLst>
        </c:ser>
        <c:ser>
          <c:idx val="2"/>
          <c:order val="2"/>
          <c:tx>
            <c:strRef>
              <c:f>Лист1!$H$6:$H$7</c:f>
              <c:strCache>
                <c:ptCount val="2"/>
                <c:pt idx="0">
                  <c:v>Средний балл</c:v>
                </c:pt>
                <c:pt idx="1">
                  <c:v>Россия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Лист1!$E$8:$E$19</c:f>
              <c:strCache>
                <c:ptCount val="12"/>
                <c:pt idx="0">
                  <c:v>Математика (базовая)</c:v>
                </c:pt>
                <c:pt idx="1">
                  <c:v>Математика (профиль)</c:v>
                </c:pt>
                <c:pt idx="2">
                  <c:v> Русский язык</c:v>
                </c:pt>
                <c:pt idx="3">
                  <c:v>Английский язык</c:v>
                </c:pt>
                <c:pt idx="4">
                  <c:v>Литература</c:v>
                </c:pt>
                <c:pt idx="5">
                  <c:v>Биология</c:v>
                </c:pt>
                <c:pt idx="6">
                  <c:v>Физика</c:v>
                </c:pt>
                <c:pt idx="7">
                  <c:v>Обществознание</c:v>
                </c:pt>
                <c:pt idx="8">
                  <c:v>История</c:v>
                </c:pt>
                <c:pt idx="9">
                  <c:v>Химия</c:v>
                </c:pt>
                <c:pt idx="10">
                  <c:v>Информатика и ИКТ</c:v>
                </c:pt>
                <c:pt idx="11">
                  <c:v>География</c:v>
                </c:pt>
              </c:strCache>
            </c:strRef>
          </c:cat>
          <c:val>
            <c:numRef>
              <c:f>Лист1!$H$8:$H$19</c:f>
              <c:numCache>
                <c:formatCode>General</c:formatCode>
                <c:ptCount val="12"/>
                <c:pt idx="0">
                  <c:v>4.8</c:v>
                </c:pt>
                <c:pt idx="1">
                  <c:v>56.9</c:v>
                </c:pt>
                <c:pt idx="2">
                  <c:v>68.3</c:v>
                </c:pt>
                <c:pt idx="3">
                  <c:v>78.3</c:v>
                </c:pt>
                <c:pt idx="4">
                  <c:v>60.8</c:v>
                </c:pt>
                <c:pt idx="5">
                  <c:v>50.2</c:v>
                </c:pt>
                <c:pt idx="6">
                  <c:v>54.1</c:v>
                </c:pt>
                <c:pt idx="7">
                  <c:v>59.9</c:v>
                </c:pt>
                <c:pt idx="8">
                  <c:v>58</c:v>
                </c:pt>
                <c:pt idx="9">
                  <c:v>54.3</c:v>
                </c:pt>
                <c:pt idx="10">
                  <c:v>59.5</c:v>
                </c:pt>
                <c:pt idx="11">
                  <c:v>54.6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527-40C2-BB45-DB4C45FF58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28446879"/>
        <c:axId val="902093423"/>
      </c:barChart>
      <c:catAx>
        <c:axId val="82844687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02093423"/>
        <c:crosses val="autoZero"/>
        <c:auto val="1"/>
        <c:lblAlgn val="ctr"/>
        <c:lblOffset val="100"/>
        <c:noMultiLvlLbl val="0"/>
      </c:catAx>
      <c:valAx>
        <c:axId val="90209342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284468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2.4146165091479432E-2"/>
          <c:y val="0.86987582779032335"/>
          <c:w val="0.9758538349085204"/>
          <c:h val="0.1161751181093137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38100">
      <a:solidFill>
        <a:srgbClr val="C00000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r>
              <a:rPr lang="ru-RU" sz="2400" dirty="0"/>
              <a:t>Качество знаний,%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FF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'Лист1 (2)'!$F$9</c:f>
              <c:strCache>
                <c:ptCount val="1"/>
                <c:pt idx="0">
                  <c:v>качество знаний,%</c:v>
                </c:pt>
              </c:strCache>
            </c:strRef>
          </c:tx>
          <c:spPr>
            <a:solidFill>
              <a:srgbClr val="0000CC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'Лист1 (2)'!$E$10:$E$21</c:f>
              <c:strCache>
                <c:ptCount val="11"/>
                <c:pt idx="0">
                  <c:v>русский язык</c:v>
                </c:pt>
                <c:pt idx="1">
                  <c:v>математика </c:v>
                </c:pt>
                <c:pt idx="2">
                  <c:v>информатика и ИКТ</c:v>
                </c:pt>
                <c:pt idx="3">
                  <c:v>география</c:v>
                </c:pt>
                <c:pt idx="4">
                  <c:v>английский язык</c:v>
                </c:pt>
                <c:pt idx="5">
                  <c:v>литература</c:v>
                </c:pt>
                <c:pt idx="6">
                  <c:v>история</c:v>
                </c:pt>
                <c:pt idx="7">
                  <c:v>обществознание </c:v>
                </c:pt>
                <c:pt idx="8">
                  <c:v>физика </c:v>
                </c:pt>
                <c:pt idx="9">
                  <c:v>биология </c:v>
                </c:pt>
                <c:pt idx="10">
                  <c:v>химия </c:v>
                </c:pt>
              </c:strCache>
            </c:strRef>
          </c:cat>
          <c:val>
            <c:numRef>
              <c:f>'Лист1 (2)'!$F$10:$F$21</c:f>
              <c:numCache>
                <c:formatCode>General</c:formatCode>
                <c:ptCount val="11"/>
                <c:pt idx="0">
                  <c:v>54</c:v>
                </c:pt>
                <c:pt idx="1">
                  <c:v>51</c:v>
                </c:pt>
                <c:pt idx="2">
                  <c:v>40</c:v>
                </c:pt>
                <c:pt idx="3">
                  <c:v>59</c:v>
                </c:pt>
                <c:pt idx="4">
                  <c:v>40</c:v>
                </c:pt>
                <c:pt idx="5">
                  <c:v>75</c:v>
                </c:pt>
                <c:pt idx="6">
                  <c:v>80</c:v>
                </c:pt>
                <c:pt idx="7">
                  <c:v>37</c:v>
                </c:pt>
                <c:pt idx="8">
                  <c:v>25</c:v>
                </c:pt>
                <c:pt idx="9">
                  <c:v>65</c:v>
                </c:pt>
                <c:pt idx="10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AD-4B12-8351-B9B41E50394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816845999"/>
        <c:axId val="828285599"/>
      </c:barChart>
      <c:catAx>
        <c:axId val="81684599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28285599"/>
        <c:crosses val="autoZero"/>
        <c:auto val="1"/>
        <c:lblAlgn val="ctr"/>
        <c:lblOffset val="100"/>
        <c:noMultiLvlLbl val="0"/>
      </c:catAx>
      <c:valAx>
        <c:axId val="828285599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168459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28575" cap="flat" cmpd="sng" algn="ctr">
      <a:solidFill>
        <a:srgbClr val="0000CC"/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r>
              <a:rPr lang="ru-RU">
                <a:solidFill>
                  <a:srgbClr val="FF0000"/>
                </a:solidFill>
              </a:rPr>
              <a:t>Средняя оценка по школе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rgbClr val="FF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Лист1!$H$7</c:f>
              <c:strCache>
                <c:ptCount val="1"/>
                <c:pt idx="0">
                  <c:v>средняя оценка по школе</c:v>
                </c:pt>
              </c:strCache>
            </c:strRef>
          </c:tx>
          <c:spPr>
            <a:solidFill>
              <a:srgbClr val="0000CC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Лист1!$G$8:$G$13</c:f>
              <c:strCache>
                <c:ptCount val="6"/>
                <c:pt idx="0">
                  <c:v>английский язык</c:v>
                </c:pt>
                <c:pt idx="1">
                  <c:v>литература</c:v>
                </c:pt>
                <c:pt idx="2">
                  <c:v>история</c:v>
                </c:pt>
                <c:pt idx="3">
                  <c:v>физика</c:v>
                </c:pt>
                <c:pt idx="4">
                  <c:v>биология</c:v>
                </c:pt>
                <c:pt idx="5">
                  <c:v>химия</c:v>
                </c:pt>
              </c:strCache>
            </c:strRef>
          </c:cat>
          <c:val>
            <c:numRef>
              <c:f>Лист1!$H$8:$H$13</c:f>
              <c:numCache>
                <c:formatCode>General</c:formatCode>
                <c:ptCount val="6"/>
                <c:pt idx="0">
                  <c:v>4.25</c:v>
                </c:pt>
                <c:pt idx="1">
                  <c:v>3.75</c:v>
                </c:pt>
                <c:pt idx="2">
                  <c:v>3.8</c:v>
                </c:pt>
                <c:pt idx="3">
                  <c:v>3.25</c:v>
                </c:pt>
                <c:pt idx="4">
                  <c:v>3.8</c:v>
                </c:pt>
                <c:pt idx="5">
                  <c:v>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61-4540-8AE3-A24AF9F5F8B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73030080"/>
        <c:axId val="169731296"/>
      </c:barChart>
      <c:catAx>
        <c:axId val="1730300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9731296"/>
        <c:crosses val="autoZero"/>
        <c:auto val="1"/>
        <c:lblAlgn val="ctr"/>
        <c:lblOffset val="100"/>
        <c:noMultiLvlLbl val="0"/>
      </c:catAx>
      <c:valAx>
        <c:axId val="16973129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3030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97CF63-9207-4C00-A9AF-F671A2B543C6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34B67-EADE-4329-B136-AC40F89F8F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129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65722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45148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42438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42209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17095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25080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18198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9535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70499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49368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17988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13372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38327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87816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66642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85773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7121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1745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4442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2595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02955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03188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58405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3314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68910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unikum.rudn.ru/blog/chto-takoe-kim-ege?ysclid=l50ud3154i887458476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80158" y="2834934"/>
            <a:ext cx="7668852" cy="1191140"/>
          </a:xfrm>
        </p:spPr>
        <p:txBody>
          <a:bodyPr>
            <a:noAutofit/>
          </a:bodyPr>
          <a:lstStyle/>
          <a:p>
            <a:pPr>
              <a:spcBef>
                <a:spcPts val="450"/>
              </a:spcBef>
              <a:defRPr/>
            </a:pPr>
            <a:r>
              <a:rPr lang="ru-RU" sz="495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Государственная итоговая аттестация для 11 классов (ГИА-11)</a:t>
            </a:r>
            <a:endParaRPr lang="ru-RU" altLang="ru-RU" sz="495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sch1288s.mskobr.ru/images/2017%20IKON%20E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960525"/>
            <a:ext cx="2342929" cy="127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599892" y="4708010"/>
            <a:ext cx="2187466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450"/>
              </a:spcBef>
              <a:defRPr/>
            </a:pPr>
            <a:r>
              <a:rPr lang="ru-RU" sz="495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/>
                <a:ea typeface="+mn-ea"/>
                <a:cs typeface="+mn-cs"/>
              </a:rPr>
              <a:t>2022</a:t>
            </a:r>
            <a:endParaRPr lang="ru-RU" altLang="ru-RU" sz="5400" dirty="0">
              <a:solidFill>
                <a:srgbClr val="0000FF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53819" y="857250"/>
            <a:ext cx="2390181" cy="149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283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1042988" y="2971800"/>
            <a:ext cx="7777162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sz="3600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ru-RU" sz="3500" b="1">
              <a:solidFill>
                <a:srgbClr val="000099"/>
              </a:solidFill>
              <a:latin typeface="Calibri" pitchFamily="34" charset="0"/>
            </a:endParaRPr>
          </a:p>
          <a:p>
            <a:pPr algn="ctr"/>
            <a:endParaRPr lang="ru-RU" sz="3500" b="1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4861669" y="487125"/>
            <a:ext cx="3929063" cy="163512"/>
          </a:xfrm>
          <a:prstGeom prst="rect">
            <a:avLst/>
          </a:prstGeom>
          <a:gradFill rotWithShape="1">
            <a:gsLst>
              <a:gs pos="0">
                <a:srgbClr val="8686FF"/>
              </a:gs>
              <a:gs pos="50000">
                <a:srgbClr val="B6B6FF"/>
              </a:gs>
              <a:gs pos="100000">
                <a:srgbClr val="DBDB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3779912" y="215901"/>
            <a:ext cx="4643438" cy="165100"/>
          </a:xfrm>
          <a:prstGeom prst="rect">
            <a:avLst/>
          </a:prstGeom>
          <a:gradFill rotWithShape="1">
            <a:gsLst>
              <a:gs pos="0">
                <a:srgbClr val="FFDE80"/>
              </a:gs>
              <a:gs pos="50000">
                <a:srgbClr val="FFE8B3"/>
              </a:gs>
              <a:gs pos="100000">
                <a:srgbClr val="FFF3D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44463" y="6206332"/>
            <a:ext cx="3929062" cy="163513"/>
          </a:xfrm>
          <a:prstGeom prst="rect">
            <a:avLst/>
          </a:prstGeom>
          <a:gradFill rotWithShape="1">
            <a:gsLst>
              <a:gs pos="0">
                <a:srgbClr val="8686FF"/>
              </a:gs>
              <a:gs pos="50000">
                <a:srgbClr val="B6B6FF"/>
              </a:gs>
              <a:gs pos="100000">
                <a:srgbClr val="DBDB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itchFamily="34" charset="0"/>
            </a:endParaRPr>
          </a:p>
        </p:txBody>
      </p:sp>
      <p:sp>
        <p:nvSpPr>
          <p:cNvPr id="96262" name="Rectangle 4"/>
          <p:cNvSpPr>
            <a:spLocks noChangeArrowheads="1"/>
          </p:cNvSpPr>
          <p:nvPr/>
        </p:nvSpPr>
        <p:spPr bwMode="auto">
          <a:xfrm>
            <a:off x="144463" y="6503433"/>
            <a:ext cx="4643437" cy="165100"/>
          </a:xfrm>
          <a:prstGeom prst="rect">
            <a:avLst/>
          </a:prstGeom>
          <a:gradFill rotWithShape="1">
            <a:gsLst>
              <a:gs pos="0">
                <a:srgbClr val="FFDE80"/>
              </a:gs>
              <a:gs pos="50000">
                <a:srgbClr val="FFE8B3"/>
              </a:gs>
              <a:gs pos="100000">
                <a:srgbClr val="FFF3D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" name="Заголовок 20"/>
          <p:cNvSpPr txBox="1">
            <a:spLocks/>
          </p:cNvSpPr>
          <p:nvPr/>
        </p:nvSpPr>
        <p:spPr>
          <a:xfrm>
            <a:off x="250825" y="2492375"/>
            <a:ext cx="856456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4800" b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96266" name="Rectangle 10"/>
          <p:cNvSpPr>
            <a:spLocks noChangeArrowheads="1"/>
          </p:cNvSpPr>
          <p:nvPr/>
        </p:nvSpPr>
        <p:spPr bwMode="auto">
          <a:xfrm>
            <a:off x="2843808" y="850723"/>
            <a:ext cx="49688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4400" b="1" dirty="0">
                <a:solidFill>
                  <a:srgbClr val="360CEA"/>
                </a:solidFill>
                <a:latin typeface="Times New Roman" pitchFamily="18" charset="0"/>
                <a:cs typeface="Times New Roman" pitchFamily="18" charset="0"/>
              </a:rPr>
              <a:t>Русский язык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4081857"/>
              </p:ext>
            </p:extLst>
          </p:nvPr>
        </p:nvGraphicFramePr>
        <p:xfrm>
          <a:off x="214282" y="2071678"/>
          <a:ext cx="8715436" cy="2928958"/>
        </p:xfrm>
        <a:graphic>
          <a:graphicData uri="http://schemas.openxmlformats.org/drawingml/2006/table">
            <a:tbl>
              <a:tblPr/>
              <a:tblGrid>
                <a:gridCol w="20534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33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4644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ученик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44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тестовый балл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0 - 40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41 - 60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61 - 80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81 - 90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91- 100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2" name="Picture 2" descr="ЕГЭ-2022 - СПб ГБПОУ Политехнический колледж городского хозяйства">
            <a:extLst>
              <a:ext uri="{FF2B5EF4-FFF2-40B4-BE49-F238E27FC236}">
                <a16:creationId xmlns:a16="http://schemas.microsoft.com/office/drawing/2014/main" id="{0B59C5FA-36BC-4EEA-B948-A2A1E11A6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73510"/>
            <a:ext cx="3061574" cy="170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4700D2BB-3223-4A1D-8EC0-8FA052E1D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251" y="767414"/>
            <a:ext cx="1295467" cy="125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2EC5916-8B72-4B65-82C1-83792B6FAF5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51556" y="5195333"/>
            <a:ext cx="2478162" cy="14732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1042988" y="2971800"/>
            <a:ext cx="7777162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sz="3600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ru-RU" sz="3500" b="1">
              <a:solidFill>
                <a:srgbClr val="000099"/>
              </a:solidFill>
              <a:latin typeface="Calibri" pitchFamily="34" charset="0"/>
            </a:endParaRPr>
          </a:p>
          <a:p>
            <a:pPr algn="ctr"/>
            <a:endParaRPr lang="ru-RU" sz="3500" b="1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4861669" y="487125"/>
            <a:ext cx="3929063" cy="163512"/>
          </a:xfrm>
          <a:prstGeom prst="rect">
            <a:avLst/>
          </a:prstGeom>
          <a:gradFill rotWithShape="1">
            <a:gsLst>
              <a:gs pos="0">
                <a:srgbClr val="8686FF"/>
              </a:gs>
              <a:gs pos="50000">
                <a:srgbClr val="B6B6FF"/>
              </a:gs>
              <a:gs pos="100000">
                <a:srgbClr val="DBDB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3779912" y="215901"/>
            <a:ext cx="4643438" cy="165100"/>
          </a:xfrm>
          <a:prstGeom prst="rect">
            <a:avLst/>
          </a:prstGeom>
          <a:gradFill rotWithShape="1">
            <a:gsLst>
              <a:gs pos="0">
                <a:srgbClr val="FFDE80"/>
              </a:gs>
              <a:gs pos="50000">
                <a:srgbClr val="FFE8B3"/>
              </a:gs>
              <a:gs pos="100000">
                <a:srgbClr val="FFF3D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44463" y="6206332"/>
            <a:ext cx="3929062" cy="163513"/>
          </a:xfrm>
          <a:prstGeom prst="rect">
            <a:avLst/>
          </a:prstGeom>
          <a:gradFill rotWithShape="1">
            <a:gsLst>
              <a:gs pos="0">
                <a:srgbClr val="8686FF"/>
              </a:gs>
              <a:gs pos="50000">
                <a:srgbClr val="B6B6FF"/>
              </a:gs>
              <a:gs pos="100000">
                <a:srgbClr val="DBDB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itchFamily="34" charset="0"/>
            </a:endParaRPr>
          </a:p>
        </p:txBody>
      </p:sp>
      <p:sp>
        <p:nvSpPr>
          <p:cNvPr id="96262" name="Rectangle 4"/>
          <p:cNvSpPr>
            <a:spLocks noChangeArrowheads="1"/>
          </p:cNvSpPr>
          <p:nvPr/>
        </p:nvSpPr>
        <p:spPr bwMode="auto">
          <a:xfrm>
            <a:off x="144463" y="6503433"/>
            <a:ext cx="4643437" cy="165100"/>
          </a:xfrm>
          <a:prstGeom prst="rect">
            <a:avLst/>
          </a:prstGeom>
          <a:gradFill rotWithShape="1">
            <a:gsLst>
              <a:gs pos="0">
                <a:srgbClr val="FFDE80"/>
              </a:gs>
              <a:gs pos="50000">
                <a:srgbClr val="FFE8B3"/>
              </a:gs>
              <a:gs pos="100000">
                <a:srgbClr val="FFF3D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" name="Заголовок 20"/>
          <p:cNvSpPr txBox="1">
            <a:spLocks/>
          </p:cNvSpPr>
          <p:nvPr/>
        </p:nvSpPr>
        <p:spPr>
          <a:xfrm>
            <a:off x="250825" y="2492375"/>
            <a:ext cx="856456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4800" b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9626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4372" y="5270677"/>
            <a:ext cx="1763713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66" name="Rectangle 10"/>
          <p:cNvSpPr>
            <a:spLocks noChangeArrowheads="1"/>
          </p:cNvSpPr>
          <p:nvPr/>
        </p:nvSpPr>
        <p:spPr bwMode="auto">
          <a:xfrm>
            <a:off x="2843808" y="850723"/>
            <a:ext cx="49688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4400" b="1" dirty="0">
                <a:solidFill>
                  <a:srgbClr val="360CEA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6213395"/>
              </p:ext>
            </p:extLst>
          </p:nvPr>
        </p:nvGraphicFramePr>
        <p:xfrm>
          <a:off x="214282" y="2071678"/>
          <a:ext cx="8715436" cy="2928958"/>
        </p:xfrm>
        <a:graphic>
          <a:graphicData uri="http://schemas.openxmlformats.org/drawingml/2006/table">
            <a:tbl>
              <a:tblPr/>
              <a:tblGrid>
                <a:gridCol w="20534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33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4644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ученик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+ 5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44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тестовый балл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0 - 40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41 - 60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61 - 80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81 - 90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91- 100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2" name="Picture 2" descr="ЕГЭ-2022 - СПб ГБПОУ Политехнический колледж городского хозяйства">
            <a:extLst>
              <a:ext uri="{FF2B5EF4-FFF2-40B4-BE49-F238E27FC236}">
                <a16:creationId xmlns:a16="http://schemas.microsoft.com/office/drawing/2014/main" id="{0B59C5FA-36BC-4EEA-B948-A2A1E11A6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73510"/>
            <a:ext cx="3061574" cy="170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68D4D29E-6E9D-4820-9E70-3247F74DE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251" y="767414"/>
            <a:ext cx="1295467" cy="125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69453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1042988" y="2971800"/>
            <a:ext cx="7777162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sz="3600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ru-RU" sz="3500" b="1">
              <a:solidFill>
                <a:srgbClr val="000099"/>
              </a:solidFill>
              <a:latin typeface="Calibri" pitchFamily="34" charset="0"/>
            </a:endParaRPr>
          </a:p>
          <a:p>
            <a:pPr algn="ctr"/>
            <a:endParaRPr lang="ru-RU" sz="3500" b="1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4861669" y="487125"/>
            <a:ext cx="3929063" cy="163512"/>
          </a:xfrm>
          <a:prstGeom prst="rect">
            <a:avLst/>
          </a:prstGeom>
          <a:gradFill rotWithShape="1">
            <a:gsLst>
              <a:gs pos="0">
                <a:srgbClr val="8686FF"/>
              </a:gs>
              <a:gs pos="50000">
                <a:srgbClr val="B6B6FF"/>
              </a:gs>
              <a:gs pos="100000">
                <a:srgbClr val="DBDB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3779912" y="215901"/>
            <a:ext cx="4643438" cy="165100"/>
          </a:xfrm>
          <a:prstGeom prst="rect">
            <a:avLst/>
          </a:prstGeom>
          <a:gradFill rotWithShape="1">
            <a:gsLst>
              <a:gs pos="0">
                <a:srgbClr val="FFDE80"/>
              </a:gs>
              <a:gs pos="50000">
                <a:srgbClr val="FFE8B3"/>
              </a:gs>
              <a:gs pos="100000">
                <a:srgbClr val="FFF3D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44463" y="6206332"/>
            <a:ext cx="3929062" cy="163513"/>
          </a:xfrm>
          <a:prstGeom prst="rect">
            <a:avLst/>
          </a:prstGeom>
          <a:gradFill rotWithShape="1">
            <a:gsLst>
              <a:gs pos="0">
                <a:srgbClr val="8686FF"/>
              </a:gs>
              <a:gs pos="50000">
                <a:srgbClr val="B6B6FF"/>
              </a:gs>
              <a:gs pos="100000">
                <a:srgbClr val="DBDB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itchFamily="34" charset="0"/>
            </a:endParaRPr>
          </a:p>
        </p:txBody>
      </p:sp>
      <p:sp>
        <p:nvSpPr>
          <p:cNvPr id="96262" name="Rectangle 4"/>
          <p:cNvSpPr>
            <a:spLocks noChangeArrowheads="1"/>
          </p:cNvSpPr>
          <p:nvPr/>
        </p:nvSpPr>
        <p:spPr bwMode="auto">
          <a:xfrm>
            <a:off x="144463" y="6503433"/>
            <a:ext cx="4643437" cy="165100"/>
          </a:xfrm>
          <a:prstGeom prst="rect">
            <a:avLst/>
          </a:prstGeom>
          <a:gradFill rotWithShape="1">
            <a:gsLst>
              <a:gs pos="0">
                <a:srgbClr val="FFDE80"/>
              </a:gs>
              <a:gs pos="50000">
                <a:srgbClr val="FFE8B3"/>
              </a:gs>
              <a:gs pos="100000">
                <a:srgbClr val="FFF3D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" name="Заголовок 20"/>
          <p:cNvSpPr txBox="1">
            <a:spLocks/>
          </p:cNvSpPr>
          <p:nvPr/>
        </p:nvSpPr>
        <p:spPr>
          <a:xfrm>
            <a:off x="323850" y="3789040"/>
            <a:ext cx="856456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преодолели минимальный порог:</a:t>
            </a:r>
          </a:p>
          <a:p>
            <a:pPr algn="ctr"/>
            <a:endParaRPr lang="ru-RU" sz="3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1.ученица</a:t>
            </a:r>
          </a:p>
          <a:p>
            <a:pPr algn="just"/>
            <a:r>
              <a:rPr lang="ru-RU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ученица</a:t>
            </a:r>
          </a:p>
          <a:p>
            <a:pPr algn="just"/>
            <a:r>
              <a:rPr lang="ru-RU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ученица</a:t>
            </a:r>
          </a:p>
          <a:p>
            <a:pPr algn="just"/>
            <a:r>
              <a:rPr lang="ru-RU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ученик</a:t>
            </a:r>
          </a:p>
          <a:p>
            <a:pPr algn="ctr"/>
            <a:endParaRPr lang="ru-RU" sz="48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96266" name="Rectangle 10"/>
          <p:cNvSpPr>
            <a:spLocks noChangeArrowheads="1"/>
          </p:cNvSpPr>
          <p:nvPr/>
        </p:nvSpPr>
        <p:spPr bwMode="auto">
          <a:xfrm>
            <a:off x="2843808" y="850723"/>
            <a:ext cx="49688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4400" b="1" dirty="0">
                <a:solidFill>
                  <a:srgbClr val="360CEA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</a:p>
        </p:txBody>
      </p:sp>
      <p:pic>
        <p:nvPicPr>
          <p:cNvPr id="12" name="Picture 2" descr="ЕГЭ-2022 - СПб ГБПОУ Политехнический колледж городского хозяйства">
            <a:extLst>
              <a:ext uri="{FF2B5EF4-FFF2-40B4-BE49-F238E27FC236}">
                <a16:creationId xmlns:a16="http://schemas.microsoft.com/office/drawing/2014/main" id="{0B59C5FA-36BC-4EEA-B948-A2A1E11A6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73510"/>
            <a:ext cx="3061574" cy="170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ÐÐ¾ÑÐ¾Ð¶ÐµÐµ Ð¸Ð·Ð¾Ð±ÑÐ°Ð¶ÐµÐ½Ð¸Ðµ">
            <a:extLst>
              <a:ext uri="{FF2B5EF4-FFF2-40B4-BE49-F238E27FC236}">
                <a16:creationId xmlns:a16="http://schemas.microsoft.com/office/drawing/2014/main" id="{9D463FB6-70F6-4644-AA61-2AC8ADD2A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580453"/>
            <a:ext cx="2540342" cy="235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F3D5DB71-8C9C-41A8-B0E3-B19C94805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251" y="767414"/>
            <a:ext cx="1295467" cy="125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426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1042988" y="2971800"/>
            <a:ext cx="7777162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sz="3600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ru-RU" sz="3500" b="1">
              <a:solidFill>
                <a:srgbClr val="000099"/>
              </a:solidFill>
              <a:latin typeface="Calibri" pitchFamily="34" charset="0"/>
            </a:endParaRPr>
          </a:p>
          <a:p>
            <a:pPr algn="ctr"/>
            <a:endParaRPr lang="ru-RU" sz="3500" b="1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4861669" y="487125"/>
            <a:ext cx="3929063" cy="163512"/>
          </a:xfrm>
          <a:prstGeom prst="rect">
            <a:avLst/>
          </a:prstGeom>
          <a:gradFill rotWithShape="1">
            <a:gsLst>
              <a:gs pos="0">
                <a:srgbClr val="8686FF"/>
              </a:gs>
              <a:gs pos="50000">
                <a:srgbClr val="B6B6FF"/>
              </a:gs>
              <a:gs pos="100000">
                <a:srgbClr val="DBDB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3779912" y="215901"/>
            <a:ext cx="4643438" cy="165100"/>
          </a:xfrm>
          <a:prstGeom prst="rect">
            <a:avLst/>
          </a:prstGeom>
          <a:gradFill rotWithShape="1">
            <a:gsLst>
              <a:gs pos="0">
                <a:srgbClr val="FFDE80"/>
              </a:gs>
              <a:gs pos="50000">
                <a:srgbClr val="FFE8B3"/>
              </a:gs>
              <a:gs pos="100000">
                <a:srgbClr val="FFF3D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44463" y="6206332"/>
            <a:ext cx="3929062" cy="163513"/>
          </a:xfrm>
          <a:prstGeom prst="rect">
            <a:avLst/>
          </a:prstGeom>
          <a:gradFill rotWithShape="1">
            <a:gsLst>
              <a:gs pos="0">
                <a:srgbClr val="8686FF"/>
              </a:gs>
              <a:gs pos="50000">
                <a:srgbClr val="B6B6FF"/>
              </a:gs>
              <a:gs pos="100000">
                <a:srgbClr val="DBDB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itchFamily="34" charset="0"/>
            </a:endParaRPr>
          </a:p>
        </p:txBody>
      </p:sp>
      <p:sp>
        <p:nvSpPr>
          <p:cNvPr id="96262" name="Rectangle 4"/>
          <p:cNvSpPr>
            <a:spLocks noChangeArrowheads="1"/>
          </p:cNvSpPr>
          <p:nvPr/>
        </p:nvSpPr>
        <p:spPr bwMode="auto">
          <a:xfrm>
            <a:off x="144463" y="6503433"/>
            <a:ext cx="4643437" cy="165100"/>
          </a:xfrm>
          <a:prstGeom prst="rect">
            <a:avLst/>
          </a:prstGeom>
          <a:gradFill rotWithShape="1">
            <a:gsLst>
              <a:gs pos="0">
                <a:srgbClr val="FFDE80"/>
              </a:gs>
              <a:gs pos="50000">
                <a:srgbClr val="FFE8B3"/>
              </a:gs>
              <a:gs pos="100000">
                <a:srgbClr val="FFF3D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" name="Заголовок 20"/>
          <p:cNvSpPr txBox="1">
            <a:spLocks/>
          </p:cNvSpPr>
          <p:nvPr/>
        </p:nvSpPr>
        <p:spPr>
          <a:xfrm>
            <a:off x="250825" y="2492375"/>
            <a:ext cx="856456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4800" b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9626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4372" y="5270677"/>
            <a:ext cx="1763713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66" name="Rectangle 10"/>
          <p:cNvSpPr>
            <a:spLocks noChangeArrowheads="1"/>
          </p:cNvSpPr>
          <p:nvPr/>
        </p:nvSpPr>
        <p:spPr bwMode="auto">
          <a:xfrm>
            <a:off x="2843808" y="850723"/>
            <a:ext cx="49688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4400" b="1" dirty="0">
                <a:solidFill>
                  <a:srgbClr val="360CEA"/>
                </a:solidFill>
                <a:latin typeface="Times New Roman" pitchFamily="18" charset="0"/>
                <a:cs typeface="Times New Roman" pitchFamily="18" charset="0"/>
              </a:rPr>
              <a:t>Информатика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2017301"/>
              </p:ext>
            </p:extLst>
          </p:nvPr>
        </p:nvGraphicFramePr>
        <p:xfrm>
          <a:off x="214282" y="2071678"/>
          <a:ext cx="8715436" cy="2928958"/>
        </p:xfrm>
        <a:graphic>
          <a:graphicData uri="http://schemas.openxmlformats.org/drawingml/2006/table">
            <a:tbl>
              <a:tblPr/>
              <a:tblGrid>
                <a:gridCol w="20534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33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4644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ученик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+ 1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44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тестовый балл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0 - 40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41 - 60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61 - 70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71 - 80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81- 100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2" name="Picture 2" descr="ЕГЭ-2022 - СПб ГБПОУ Политехнический колледж городского хозяйства">
            <a:extLst>
              <a:ext uri="{FF2B5EF4-FFF2-40B4-BE49-F238E27FC236}">
                <a16:creationId xmlns:a16="http://schemas.microsoft.com/office/drawing/2014/main" id="{0B59C5FA-36BC-4EEA-B948-A2A1E11A6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73510"/>
            <a:ext cx="3061574" cy="170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27ADBBDD-633F-4116-907C-FB4124C8C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251" y="767414"/>
            <a:ext cx="1295467" cy="125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54723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1042988" y="2971800"/>
            <a:ext cx="7777162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sz="3600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ru-RU" sz="3500" b="1">
              <a:solidFill>
                <a:srgbClr val="000099"/>
              </a:solidFill>
              <a:latin typeface="Calibri" pitchFamily="34" charset="0"/>
            </a:endParaRPr>
          </a:p>
          <a:p>
            <a:pPr algn="ctr"/>
            <a:endParaRPr lang="ru-RU" sz="3500" b="1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4861669" y="487125"/>
            <a:ext cx="3929063" cy="163512"/>
          </a:xfrm>
          <a:prstGeom prst="rect">
            <a:avLst/>
          </a:prstGeom>
          <a:gradFill rotWithShape="1">
            <a:gsLst>
              <a:gs pos="0">
                <a:srgbClr val="8686FF"/>
              </a:gs>
              <a:gs pos="50000">
                <a:srgbClr val="B6B6FF"/>
              </a:gs>
              <a:gs pos="100000">
                <a:srgbClr val="DBDB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3779912" y="215901"/>
            <a:ext cx="4643438" cy="165100"/>
          </a:xfrm>
          <a:prstGeom prst="rect">
            <a:avLst/>
          </a:prstGeom>
          <a:gradFill rotWithShape="1">
            <a:gsLst>
              <a:gs pos="0">
                <a:srgbClr val="FFDE80"/>
              </a:gs>
              <a:gs pos="50000">
                <a:srgbClr val="FFE8B3"/>
              </a:gs>
              <a:gs pos="100000">
                <a:srgbClr val="FFF3D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44463" y="6206332"/>
            <a:ext cx="3929062" cy="163513"/>
          </a:xfrm>
          <a:prstGeom prst="rect">
            <a:avLst/>
          </a:prstGeom>
          <a:gradFill rotWithShape="1">
            <a:gsLst>
              <a:gs pos="0">
                <a:srgbClr val="8686FF"/>
              </a:gs>
              <a:gs pos="50000">
                <a:srgbClr val="B6B6FF"/>
              </a:gs>
              <a:gs pos="100000">
                <a:srgbClr val="DBDB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itchFamily="34" charset="0"/>
            </a:endParaRPr>
          </a:p>
        </p:txBody>
      </p:sp>
      <p:sp>
        <p:nvSpPr>
          <p:cNvPr id="96262" name="Rectangle 4"/>
          <p:cNvSpPr>
            <a:spLocks noChangeArrowheads="1"/>
          </p:cNvSpPr>
          <p:nvPr/>
        </p:nvSpPr>
        <p:spPr bwMode="auto">
          <a:xfrm>
            <a:off x="144463" y="6503433"/>
            <a:ext cx="4643437" cy="165100"/>
          </a:xfrm>
          <a:prstGeom prst="rect">
            <a:avLst/>
          </a:prstGeom>
          <a:gradFill rotWithShape="1">
            <a:gsLst>
              <a:gs pos="0">
                <a:srgbClr val="FFDE80"/>
              </a:gs>
              <a:gs pos="50000">
                <a:srgbClr val="FFE8B3"/>
              </a:gs>
              <a:gs pos="100000">
                <a:srgbClr val="FFF3D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" name="Заголовок 20"/>
          <p:cNvSpPr txBox="1">
            <a:spLocks/>
          </p:cNvSpPr>
          <p:nvPr/>
        </p:nvSpPr>
        <p:spPr>
          <a:xfrm>
            <a:off x="289718" y="3760908"/>
            <a:ext cx="856456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преодолели минимальный порог:</a:t>
            </a:r>
          </a:p>
          <a:p>
            <a:pPr algn="ctr"/>
            <a:endParaRPr lang="ru-RU" sz="3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1.ученик</a:t>
            </a:r>
          </a:p>
          <a:p>
            <a:pPr algn="just"/>
            <a:r>
              <a:rPr lang="ru-RU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ученик</a:t>
            </a:r>
          </a:p>
          <a:p>
            <a:pPr algn="ctr"/>
            <a:endParaRPr lang="ru-RU" sz="48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96266" name="Rectangle 10"/>
          <p:cNvSpPr>
            <a:spLocks noChangeArrowheads="1"/>
          </p:cNvSpPr>
          <p:nvPr/>
        </p:nvSpPr>
        <p:spPr bwMode="auto">
          <a:xfrm>
            <a:off x="2843808" y="850723"/>
            <a:ext cx="49688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4400" b="1" dirty="0">
                <a:solidFill>
                  <a:srgbClr val="360CEA"/>
                </a:solidFill>
                <a:latin typeface="Times New Roman" pitchFamily="18" charset="0"/>
                <a:cs typeface="Times New Roman" pitchFamily="18" charset="0"/>
              </a:rPr>
              <a:t>Информатика</a:t>
            </a:r>
          </a:p>
        </p:txBody>
      </p:sp>
      <p:pic>
        <p:nvPicPr>
          <p:cNvPr id="12" name="Picture 2" descr="ЕГЭ-2022 - СПб ГБПОУ Политехнический колледж городского хозяйства">
            <a:extLst>
              <a:ext uri="{FF2B5EF4-FFF2-40B4-BE49-F238E27FC236}">
                <a16:creationId xmlns:a16="http://schemas.microsoft.com/office/drawing/2014/main" id="{0B59C5FA-36BC-4EEA-B948-A2A1E11A6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73510"/>
            <a:ext cx="3061574" cy="170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ÐÐ¾ÑÐ¾Ð¶ÐµÐµ Ð¸Ð·Ð¾Ð±ÑÐ°Ð¶ÐµÐ½Ð¸Ðµ">
            <a:extLst>
              <a:ext uri="{FF2B5EF4-FFF2-40B4-BE49-F238E27FC236}">
                <a16:creationId xmlns:a16="http://schemas.microsoft.com/office/drawing/2014/main" id="{5461919E-F045-46E6-AA6A-6B923B51C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670" y="3744641"/>
            <a:ext cx="2540342" cy="235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5036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1042988" y="2971800"/>
            <a:ext cx="7777162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sz="3600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ru-RU" sz="3500" b="1">
              <a:solidFill>
                <a:srgbClr val="000099"/>
              </a:solidFill>
              <a:latin typeface="Calibri" pitchFamily="34" charset="0"/>
            </a:endParaRPr>
          </a:p>
          <a:p>
            <a:pPr algn="ctr"/>
            <a:endParaRPr lang="ru-RU" sz="3500" b="1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4861669" y="487125"/>
            <a:ext cx="3929063" cy="163512"/>
          </a:xfrm>
          <a:prstGeom prst="rect">
            <a:avLst/>
          </a:prstGeom>
          <a:gradFill rotWithShape="1">
            <a:gsLst>
              <a:gs pos="0">
                <a:srgbClr val="8686FF"/>
              </a:gs>
              <a:gs pos="50000">
                <a:srgbClr val="B6B6FF"/>
              </a:gs>
              <a:gs pos="100000">
                <a:srgbClr val="DBDB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3779912" y="215901"/>
            <a:ext cx="4643438" cy="165100"/>
          </a:xfrm>
          <a:prstGeom prst="rect">
            <a:avLst/>
          </a:prstGeom>
          <a:gradFill rotWithShape="1">
            <a:gsLst>
              <a:gs pos="0">
                <a:srgbClr val="FFDE80"/>
              </a:gs>
              <a:gs pos="50000">
                <a:srgbClr val="FFE8B3"/>
              </a:gs>
              <a:gs pos="100000">
                <a:srgbClr val="FFF3D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44463" y="6206332"/>
            <a:ext cx="3929062" cy="163513"/>
          </a:xfrm>
          <a:prstGeom prst="rect">
            <a:avLst/>
          </a:prstGeom>
          <a:gradFill rotWithShape="1">
            <a:gsLst>
              <a:gs pos="0">
                <a:srgbClr val="8686FF"/>
              </a:gs>
              <a:gs pos="50000">
                <a:srgbClr val="B6B6FF"/>
              </a:gs>
              <a:gs pos="100000">
                <a:srgbClr val="DBDB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itchFamily="34" charset="0"/>
            </a:endParaRPr>
          </a:p>
        </p:txBody>
      </p:sp>
      <p:sp>
        <p:nvSpPr>
          <p:cNvPr id="96262" name="Rectangle 4"/>
          <p:cNvSpPr>
            <a:spLocks noChangeArrowheads="1"/>
          </p:cNvSpPr>
          <p:nvPr/>
        </p:nvSpPr>
        <p:spPr bwMode="auto">
          <a:xfrm>
            <a:off x="144463" y="6503433"/>
            <a:ext cx="4643437" cy="165100"/>
          </a:xfrm>
          <a:prstGeom prst="rect">
            <a:avLst/>
          </a:prstGeom>
          <a:gradFill rotWithShape="1">
            <a:gsLst>
              <a:gs pos="0">
                <a:srgbClr val="FFDE80"/>
              </a:gs>
              <a:gs pos="50000">
                <a:srgbClr val="FFE8B3"/>
              </a:gs>
              <a:gs pos="100000">
                <a:srgbClr val="FFF3D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" name="Заголовок 20"/>
          <p:cNvSpPr txBox="1">
            <a:spLocks/>
          </p:cNvSpPr>
          <p:nvPr/>
        </p:nvSpPr>
        <p:spPr>
          <a:xfrm>
            <a:off x="250825" y="2492375"/>
            <a:ext cx="856456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4800" b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9626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4372" y="5270677"/>
            <a:ext cx="1763713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66" name="Rectangle 10"/>
          <p:cNvSpPr>
            <a:spLocks noChangeArrowheads="1"/>
          </p:cNvSpPr>
          <p:nvPr/>
        </p:nvSpPr>
        <p:spPr bwMode="auto">
          <a:xfrm>
            <a:off x="3041299" y="852176"/>
            <a:ext cx="49688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4400" b="1" dirty="0">
                <a:solidFill>
                  <a:srgbClr val="360CEA"/>
                </a:solidFill>
                <a:latin typeface="Times New Roman" pitchFamily="18" charset="0"/>
                <a:cs typeface="Times New Roman" pitchFamily="18" charset="0"/>
              </a:rPr>
              <a:t>Английский язык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2035554"/>
              </p:ext>
            </p:extLst>
          </p:nvPr>
        </p:nvGraphicFramePr>
        <p:xfrm>
          <a:off x="214282" y="2071678"/>
          <a:ext cx="8715436" cy="2928958"/>
        </p:xfrm>
        <a:graphic>
          <a:graphicData uri="http://schemas.openxmlformats.org/drawingml/2006/table">
            <a:tbl>
              <a:tblPr/>
              <a:tblGrid>
                <a:gridCol w="20534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33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4644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ученик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44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тестовый балл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0 - 40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41 - 60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61 - 80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81 - 90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91- 100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2" name="Picture 2" descr="ЕГЭ-2022 - СПб ГБПОУ Политехнический колледж городского хозяйства">
            <a:extLst>
              <a:ext uri="{FF2B5EF4-FFF2-40B4-BE49-F238E27FC236}">
                <a16:creationId xmlns:a16="http://schemas.microsoft.com/office/drawing/2014/main" id="{0B59C5FA-36BC-4EEA-B948-A2A1E11A6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73510"/>
            <a:ext cx="3061574" cy="170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F544AB6A-0866-4B6A-B957-A6CC9D3A4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616" y="685236"/>
            <a:ext cx="1295467" cy="125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84177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1042988" y="2971800"/>
            <a:ext cx="7777162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sz="3600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ru-RU" sz="3500" b="1">
              <a:solidFill>
                <a:srgbClr val="000099"/>
              </a:solidFill>
              <a:latin typeface="Calibri" pitchFamily="34" charset="0"/>
            </a:endParaRPr>
          </a:p>
          <a:p>
            <a:pPr algn="ctr"/>
            <a:endParaRPr lang="ru-RU" sz="3500" b="1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4861669" y="487125"/>
            <a:ext cx="3929063" cy="163512"/>
          </a:xfrm>
          <a:prstGeom prst="rect">
            <a:avLst/>
          </a:prstGeom>
          <a:gradFill rotWithShape="1">
            <a:gsLst>
              <a:gs pos="0">
                <a:srgbClr val="8686FF"/>
              </a:gs>
              <a:gs pos="50000">
                <a:srgbClr val="B6B6FF"/>
              </a:gs>
              <a:gs pos="100000">
                <a:srgbClr val="DBDB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3779912" y="215901"/>
            <a:ext cx="4643438" cy="165100"/>
          </a:xfrm>
          <a:prstGeom prst="rect">
            <a:avLst/>
          </a:prstGeom>
          <a:gradFill rotWithShape="1">
            <a:gsLst>
              <a:gs pos="0">
                <a:srgbClr val="FFDE80"/>
              </a:gs>
              <a:gs pos="50000">
                <a:srgbClr val="FFE8B3"/>
              </a:gs>
              <a:gs pos="100000">
                <a:srgbClr val="FFF3D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44463" y="6206332"/>
            <a:ext cx="3929062" cy="163513"/>
          </a:xfrm>
          <a:prstGeom prst="rect">
            <a:avLst/>
          </a:prstGeom>
          <a:gradFill rotWithShape="1">
            <a:gsLst>
              <a:gs pos="0">
                <a:srgbClr val="8686FF"/>
              </a:gs>
              <a:gs pos="50000">
                <a:srgbClr val="B6B6FF"/>
              </a:gs>
              <a:gs pos="100000">
                <a:srgbClr val="DBDB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itchFamily="34" charset="0"/>
            </a:endParaRPr>
          </a:p>
        </p:txBody>
      </p:sp>
      <p:sp>
        <p:nvSpPr>
          <p:cNvPr id="96262" name="Rectangle 4"/>
          <p:cNvSpPr>
            <a:spLocks noChangeArrowheads="1"/>
          </p:cNvSpPr>
          <p:nvPr/>
        </p:nvSpPr>
        <p:spPr bwMode="auto">
          <a:xfrm>
            <a:off x="144463" y="6503433"/>
            <a:ext cx="4643437" cy="165100"/>
          </a:xfrm>
          <a:prstGeom prst="rect">
            <a:avLst/>
          </a:prstGeom>
          <a:gradFill rotWithShape="1">
            <a:gsLst>
              <a:gs pos="0">
                <a:srgbClr val="FFDE80"/>
              </a:gs>
              <a:gs pos="50000">
                <a:srgbClr val="FFE8B3"/>
              </a:gs>
              <a:gs pos="100000">
                <a:srgbClr val="FFF3D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" name="Заголовок 20"/>
          <p:cNvSpPr txBox="1">
            <a:spLocks/>
          </p:cNvSpPr>
          <p:nvPr/>
        </p:nvSpPr>
        <p:spPr>
          <a:xfrm>
            <a:off x="250825" y="2492375"/>
            <a:ext cx="856456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4800" b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96266" name="Rectangle 10"/>
          <p:cNvSpPr>
            <a:spLocks noChangeArrowheads="1"/>
          </p:cNvSpPr>
          <p:nvPr/>
        </p:nvSpPr>
        <p:spPr bwMode="auto">
          <a:xfrm>
            <a:off x="2987353" y="896402"/>
            <a:ext cx="49688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4400" b="1" dirty="0">
                <a:solidFill>
                  <a:srgbClr val="360CEA"/>
                </a:solidFill>
                <a:latin typeface="Times New Roman" pitchFamily="18" charset="0"/>
                <a:cs typeface="Times New Roman" pitchFamily="18" charset="0"/>
              </a:rPr>
              <a:t>Обществознание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8761991"/>
              </p:ext>
            </p:extLst>
          </p:nvPr>
        </p:nvGraphicFramePr>
        <p:xfrm>
          <a:off x="214282" y="2071678"/>
          <a:ext cx="8715436" cy="2928958"/>
        </p:xfrm>
        <a:graphic>
          <a:graphicData uri="http://schemas.openxmlformats.org/drawingml/2006/table">
            <a:tbl>
              <a:tblPr/>
              <a:tblGrid>
                <a:gridCol w="20534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33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4644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ученик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44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тестовый балл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0 - 40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41 - 60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61 - 80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81 - 90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91- 100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2" name="Picture 2" descr="ЕГЭ-2022 - СПб ГБПОУ Политехнический колледж городского хозяйства">
            <a:extLst>
              <a:ext uri="{FF2B5EF4-FFF2-40B4-BE49-F238E27FC236}">
                <a16:creationId xmlns:a16="http://schemas.microsoft.com/office/drawing/2014/main" id="{0B59C5FA-36BC-4EEA-B948-A2A1E11A6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73510"/>
            <a:ext cx="3061574" cy="170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FD051A4C-CC17-482D-9CCF-3631A4E51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958" y="722908"/>
            <a:ext cx="1295467" cy="125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317AB8F-6004-4581-9803-AB9055C1783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51556" y="5195333"/>
            <a:ext cx="2478162" cy="14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25167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1042988" y="2971800"/>
            <a:ext cx="7777162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sz="3600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ru-RU" sz="3500" b="1">
              <a:solidFill>
                <a:srgbClr val="000099"/>
              </a:solidFill>
              <a:latin typeface="Calibri" pitchFamily="34" charset="0"/>
            </a:endParaRPr>
          </a:p>
          <a:p>
            <a:pPr algn="ctr"/>
            <a:endParaRPr lang="ru-RU" sz="3500" b="1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4861669" y="487125"/>
            <a:ext cx="3929063" cy="163512"/>
          </a:xfrm>
          <a:prstGeom prst="rect">
            <a:avLst/>
          </a:prstGeom>
          <a:gradFill rotWithShape="1">
            <a:gsLst>
              <a:gs pos="0">
                <a:srgbClr val="8686FF"/>
              </a:gs>
              <a:gs pos="50000">
                <a:srgbClr val="B6B6FF"/>
              </a:gs>
              <a:gs pos="100000">
                <a:srgbClr val="DBDB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3779912" y="215901"/>
            <a:ext cx="4643438" cy="165100"/>
          </a:xfrm>
          <a:prstGeom prst="rect">
            <a:avLst/>
          </a:prstGeom>
          <a:gradFill rotWithShape="1">
            <a:gsLst>
              <a:gs pos="0">
                <a:srgbClr val="FFDE80"/>
              </a:gs>
              <a:gs pos="50000">
                <a:srgbClr val="FFE8B3"/>
              </a:gs>
              <a:gs pos="100000">
                <a:srgbClr val="FFF3D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44463" y="6206332"/>
            <a:ext cx="3929062" cy="163513"/>
          </a:xfrm>
          <a:prstGeom prst="rect">
            <a:avLst/>
          </a:prstGeom>
          <a:gradFill rotWithShape="1">
            <a:gsLst>
              <a:gs pos="0">
                <a:srgbClr val="8686FF"/>
              </a:gs>
              <a:gs pos="50000">
                <a:srgbClr val="B6B6FF"/>
              </a:gs>
              <a:gs pos="100000">
                <a:srgbClr val="DBDB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itchFamily="34" charset="0"/>
            </a:endParaRPr>
          </a:p>
        </p:txBody>
      </p:sp>
      <p:sp>
        <p:nvSpPr>
          <p:cNvPr id="96262" name="Rectangle 4"/>
          <p:cNvSpPr>
            <a:spLocks noChangeArrowheads="1"/>
          </p:cNvSpPr>
          <p:nvPr/>
        </p:nvSpPr>
        <p:spPr bwMode="auto">
          <a:xfrm>
            <a:off x="144463" y="6503433"/>
            <a:ext cx="4643437" cy="165100"/>
          </a:xfrm>
          <a:prstGeom prst="rect">
            <a:avLst/>
          </a:prstGeom>
          <a:gradFill rotWithShape="1">
            <a:gsLst>
              <a:gs pos="0">
                <a:srgbClr val="FFDE80"/>
              </a:gs>
              <a:gs pos="50000">
                <a:srgbClr val="FFE8B3"/>
              </a:gs>
              <a:gs pos="100000">
                <a:srgbClr val="FFF3D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" name="Заголовок 20"/>
          <p:cNvSpPr txBox="1">
            <a:spLocks/>
          </p:cNvSpPr>
          <p:nvPr/>
        </p:nvSpPr>
        <p:spPr>
          <a:xfrm>
            <a:off x="250825" y="2492375"/>
            <a:ext cx="856456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4800" b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9626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4372" y="5270677"/>
            <a:ext cx="1763713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66" name="Rectangle 10"/>
          <p:cNvSpPr>
            <a:spLocks noChangeArrowheads="1"/>
          </p:cNvSpPr>
          <p:nvPr/>
        </p:nvSpPr>
        <p:spPr bwMode="auto">
          <a:xfrm>
            <a:off x="3275856" y="879567"/>
            <a:ext cx="49688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4400" b="1" dirty="0">
                <a:solidFill>
                  <a:srgbClr val="360CEA"/>
                </a:solidFill>
                <a:latin typeface="Times New Roman" pitchFamily="18" charset="0"/>
                <a:cs typeface="Times New Roman" pitchFamily="18" charset="0"/>
              </a:rPr>
              <a:t>История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607213"/>
              </p:ext>
            </p:extLst>
          </p:nvPr>
        </p:nvGraphicFramePr>
        <p:xfrm>
          <a:off x="214282" y="2071678"/>
          <a:ext cx="8715436" cy="2928958"/>
        </p:xfrm>
        <a:graphic>
          <a:graphicData uri="http://schemas.openxmlformats.org/drawingml/2006/table">
            <a:tbl>
              <a:tblPr/>
              <a:tblGrid>
                <a:gridCol w="20534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33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4644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ученик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44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тестовый балл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0 - 40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41 - 60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61 - 80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81 - 90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91- 100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2" name="Picture 2" descr="ЕГЭ-2022 - СПб ГБПОУ Политехнический колледж городского хозяйства">
            <a:extLst>
              <a:ext uri="{FF2B5EF4-FFF2-40B4-BE49-F238E27FC236}">
                <a16:creationId xmlns:a16="http://schemas.microsoft.com/office/drawing/2014/main" id="{0B59C5FA-36BC-4EEA-B948-A2A1E11A6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73510"/>
            <a:ext cx="3061574" cy="170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F683C081-6FBD-4EF2-BDC8-C87DDCB67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251" y="767414"/>
            <a:ext cx="1295467" cy="125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88394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1042988" y="2971800"/>
            <a:ext cx="7777162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sz="3600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ru-RU" sz="3500" b="1">
              <a:solidFill>
                <a:srgbClr val="000099"/>
              </a:solidFill>
              <a:latin typeface="Calibri" pitchFamily="34" charset="0"/>
            </a:endParaRPr>
          </a:p>
          <a:p>
            <a:pPr algn="ctr"/>
            <a:endParaRPr lang="ru-RU" sz="3500" b="1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4861669" y="487125"/>
            <a:ext cx="3929063" cy="163512"/>
          </a:xfrm>
          <a:prstGeom prst="rect">
            <a:avLst/>
          </a:prstGeom>
          <a:gradFill rotWithShape="1">
            <a:gsLst>
              <a:gs pos="0">
                <a:srgbClr val="8686FF"/>
              </a:gs>
              <a:gs pos="50000">
                <a:srgbClr val="B6B6FF"/>
              </a:gs>
              <a:gs pos="100000">
                <a:srgbClr val="DBDB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3779912" y="215901"/>
            <a:ext cx="4643438" cy="165100"/>
          </a:xfrm>
          <a:prstGeom prst="rect">
            <a:avLst/>
          </a:prstGeom>
          <a:gradFill rotWithShape="1">
            <a:gsLst>
              <a:gs pos="0">
                <a:srgbClr val="FFDE80"/>
              </a:gs>
              <a:gs pos="50000">
                <a:srgbClr val="FFE8B3"/>
              </a:gs>
              <a:gs pos="100000">
                <a:srgbClr val="FFF3D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44463" y="6206332"/>
            <a:ext cx="3929062" cy="163513"/>
          </a:xfrm>
          <a:prstGeom prst="rect">
            <a:avLst/>
          </a:prstGeom>
          <a:gradFill rotWithShape="1">
            <a:gsLst>
              <a:gs pos="0">
                <a:srgbClr val="8686FF"/>
              </a:gs>
              <a:gs pos="50000">
                <a:srgbClr val="B6B6FF"/>
              </a:gs>
              <a:gs pos="100000">
                <a:srgbClr val="DBDB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itchFamily="34" charset="0"/>
            </a:endParaRPr>
          </a:p>
        </p:txBody>
      </p:sp>
      <p:sp>
        <p:nvSpPr>
          <p:cNvPr id="96262" name="Rectangle 4"/>
          <p:cNvSpPr>
            <a:spLocks noChangeArrowheads="1"/>
          </p:cNvSpPr>
          <p:nvPr/>
        </p:nvSpPr>
        <p:spPr bwMode="auto">
          <a:xfrm>
            <a:off x="144463" y="6503433"/>
            <a:ext cx="4643437" cy="165100"/>
          </a:xfrm>
          <a:prstGeom prst="rect">
            <a:avLst/>
          </a:prstGeom>
          <a:gradFill rotWithShape="1">
            <a:gsLst>
              <a:gs pos="0">
                <a:srgbClr val="FFDE80"/>
              </a:gs>
              <a:gs pos="50000">
                <a:srgbClr val="FFE8B3"/>
              </a:gs>
              <a:gs pos="100000">
                <a:srgbClr val="FFF3D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" name="Заголовок 20"/>
          <p:cNvSpPr txBox="1">
            <a:spLocks/>
          </p:cNvSpPr>
          <p:nvPr/>
        </p:nvSpPr>
        <p:spPr>
          <a:xfrm>
            <a:off x="250825" y="2492375"/>
            <a:ext cx="856456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4800" b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96266" name="Rectangle 10"/>
          <p:cNvSpPr>
            <a:spLocks noChangeArrowheads="1"/>
          </p:cNvSpPr>
          <p:nvPr/>
        </p:nvSpPr>
        <p:spPr bwMode="auto">
          <a:xfrm>
            <a:off x="3275856" y="879567"/>
            <a:ext cx="49688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4400" b="1" dirty="0">
                <a:solidFill>
                  <a:srgbClr val="360CEA"/>
                </a:solidFill>
                <a:latin typeface="Times New Roman" pitchFamily="18" charset="0"/>
                <a:cs typeface="Times New Roman" pitchFamily="18" charset="0"/>
              </a:rPr>
              <a:t>Биология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809103"/>
              </p:ext>
            </p:extLst>
          </p:nvPr>
        </p:nvGraphicFramePr>
        <p:xfrm>
          <a:off x="214282" y="2071678"/>
          <a:ext cx="8715436" cy="2928958"/>
        </p:xfrm>
        <a:graphic>
          <a:graphicData uri="http://schemas.openxmlformats.org/drawingml/2006/table">
            <a:tbl>
              <a:tblPr/>
              <a:tblGrid>
                <a:gridCol w="20534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33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4644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ученик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44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тестовый балл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0 - 40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41 - 60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61 - 80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81 - 90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91- 100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2" name="Picture 2" descr="ЕГЭ-2022 - СПб ГБПОУ Политехнический колледж городского хозяйства">
            <a:extLst>
              <a:ext uri="{FF2B5EF4-FFF2-40B4-BE49-F238E27FC236}">
                <a16:creationId xmlns:a16="http://schemas.microsoft.com/office/drawing/2014/main" id="{0B59C5FA-36BC-4EEA-B948-A2A1E11A6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73510"/>
            <a:ext cx="3061574" cy="170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FCB75638-A4A6-41CF-B51D-007974EF4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997" y="685236"/>
            <a:ext cx="1295467" cy="125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FEC4E49-2808-4F83-9609-97AFD7FB335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51556" y="5195333"/>
            <a:ext cx="2478162" cy="14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796237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1042988" y="2971800"/>
            <a:ext cx="7777162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sz="3600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ru-RU" sz="3500" b="1">
              <a:solidFill>
                <a:srgbClr val="000099"/>
              </a:solidFill>
              <a:latin typeface="Calibri" pitchFamily="34" charset="0"/>
            </a:endParaRPr>
          </a:p>
          <a:p>
            <a:pPr algn="ctr"/>
            <a:endParaRPr lang="ru-RU" sz="3500" b="1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4861669" y="487125"/>
            <a:ext cx="3929063" cy="163512"/>
          </a:xfrm>
          <a:prstGeom prst="rect">
            <a:avLst/>
          </a:prstGeom>
          <a:gradFill rotWithShape="1">
            <a:gsLst>
              <a:gs pos="0">
                <a:srgbClr val="8686FF"/>
              </a:gs>
              <a:gs pos="50000">
                <a:srgbClr val="B6B6FF"/>
              </a:gs>
              <a:gs pos="100000">
                <a:srgbClr val="DBDB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3779912" y="215901"/>
            <a:ext cx="4643438" cy="165100"/>
          </a:xfrm>
          <a:prstGeom prst="rect">
            <a:avLst/>
          </a:prstGeom>
          <a:gradFill rotWithShape="1">
            <a:gsLst>
              <a:gs pos="0">
                <a:srgbClr val="FFDE80"/>
              </a:gs>
              <a:gs pos="50000">
                <a:srgbClr val="FFE8B3"/>
              </a:gs>
              <a:gs pos="100000">
                <a:srgbClr val="FFF3D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44463" y="6206332"/>
            <a:ext cx="3929062" cy="163513"/>
          </a:xfrm>
          <a:prstGeom prst="rect">
            <a:avLst/>
          </a:prstGeom>
          <a:gradFill rotWithShape="1">
            <a:gsLst>
              <a:gs pos="0">
                <a:srgbClr val="8686FF"/>
              </a:gs>
              <a:gs pos="50000">
                <a:srgbClr val="B6B6FF"/>
              </a:gs>
              <a:gs pos="100000">
                <a:srgbClr val="DBDB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itchFamily="34" charset="0"/>
            </a:endParaRPr>
          </a:p>
        </p:txBody>
      </p:sp>
      <p:sp>
        <p:nvSpPr>
          <p:cNvPr id="96262" name="Rectangle 4"/>
          <p:cNvSpPr>
            <a:spLocks noChangeArrowheads="1"/>
          </p:cNvSpPr>
          <p:nvPr/>
        </p:nvSpPr>
        <p:spPr bwMode="auto">
          <a:xfrm>
            <a:off x="144463" y="6503433"/>
            <a:ext cx="4643437" cy="165100"/>
          </a:xfrm>
          <a:prstGeom prst="rect">
            <a:avLst/>
          </a:prstGeom>
          <a:gradFill rotWithShape="1">
            <a:gsLst>
              <a:gs pos="0">
                <a:srgbClr val="FFDE80"/>
              </a:gs>
              <a:gs pos="50000">
                <a:srgbClr val="FFE8B3"/>
              </a:gs>
              <a:gs pos="100000">
                <a:srgbClr val="FFF3D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" name="Заголовок 20"/>
          <p:cNvSpPr txBox="1">
            <a:spLocks/>
          </p:cNvSpPr>
          <p:nvPr/>
        </p:nvSpPr>
        <p:spPr>
          <a:xfrm>
            <a:off x="323850" y="3692010"/>
            <a:ext cx="856456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преодолела минимальный порог:</a:t>
            </a:r>
          </a:p>
          <a:p>
            <a:pPr algn="ctr"/>
            <a:endParaRPr lang="ru-RU" sz="3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ученица</a:t>
            </a:r>
          </a:p>
          <a:p>
            <a:pPr algn="ctr"/>
            <a:endParaRPr lang="ru-RU" sz="48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9626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4372" y="5270677"/>
            <a:ext cx="1763713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66" name="Rectangle 10"/>
          <p:cNvSpPr>
            <a:spLocks noChangeArrowheads="1"/>
          </p:cNvSpPr>
          <p:nvPr/>
        </p:nvSpPr>
        <p:spPr bwMode="auto">
          <a:xfrm>
            <a:off x="2843808" y="850723"/>
            <a:ext cx="49688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4400" b="1" dirty="0">
                <a:solidFill>
                  <a:srgbClr val="360CEA"/>
                </a:solidFill>
                <a:latin typeface="Times New Roman" pitchFamily="18" charset="0"/>
                <a:cs typeface="Times New Roman" pitchFamily="18" charset="0"/>
              </a:rPr>
              <a:t>Биология</a:t>
            </a:r>
          </a:p>
        </p:txBody>
      </p:sp>
      <p:pic>
        <p:nvPicPr>
          <p:cNvPr id="12" name="Picture 2" descr="ЕГЭ-2022 - СПб ГБПОУ Политехнический колледж городского хозяйства">
            <a:extLst>
              <a:ext uri="{FF2B5EF4-FFF2-40B4-BE49-F238E27FC236}">
                <a16:creationId xmlns:a16="http://schemas.microsoft.com/office/drawing/2014/main" id="{0B59C5FA-36BC-4EEA-B948-A2A1E11A6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73510"/>
            <a:ext cx="3061574" cy="170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ÐÐ¾ÑÐ¾Ð¶ÐµÐµ Ð¸Ð·Ð¾Ð±ÑÐ°Ð¶ÐµÐ½Ð¸Ðµ">
            <a:extLst>
              <a:ext uri="{FF2B5EF4-FFF2-40B4-BE49-F238E27FC236}">
                <a16:creationId xmlns:a16="http://schemas.microsoft.com/office/drawing/2014/main" id="{BE98C702-22DF-47D1-B566-F3E0A3EED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920" y="837734"/>
            <a:ext cx="1685525" cy="1564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4992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88640"/>
            <a:ext cx="7530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Анализ результатов ЕГЭ  2022 года 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427984" y="5589240"/>
            <a:ext cx="4716016" cy="1080120"/>
          </a:xfrm>
        </p:spPr>
        <p:txBody>
          <a:bodyPr>
            <a:norm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30414A0-F219-6F1D-4E0A-AB23299ED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196752"/>
            <a:ext cx="7416824" cy="4392488"/>
          </a:xfrm>
          <a:prstGeom prst="rect">
            <a:avLst/>
          </a:prstGeom>
          <a:ln w="57150">
            <a:solidFill>
              <a:schemeClr val="accent3"/>
            </a:solidFill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1042988" y="2971800"/>
            <a:ext cx="7777162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sz="3600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ru-RU" sz="3500" b="1">
              <a:solidFill>
                <a:srgbClr val="000099"/>
              </a:solidFill>
              <a:latin typeface="Calibri" pitchFamily="34" charset="0"/>
            </a:endParaRPr>
          </a:p>
          <a:p>
            <a:pPr algn="ctr"/>
            <a:endParaRPr lang="ru-RU" sz="3500" b="1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4861669" y="487125"/>
            <a:ext cx="3929063" cy="163512"/>
          </a:xfrm>
          <a:prstGeom prst="rect">
            <a:avLst/>
          </a:prstGeom>
          <a:gradFill rotWithShape="1">
            <a:gsLst>
              <a:gs pos="0">
                <a:srgbClr val="8686FF"/>
              </a:gs>
              <a:gs pos="50000">
                <a:srgbClr val="B6B6FF"/>
              </a:gs>
              <a:gs pos="100000">
                <a:srgbClr val="DBDB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3779912" y="215901"/>
            <a:ext cx="4643438" cy="165100"/>
          </a:xfrm>
          <a:prstGeom prst="rect">
            <a:avLst/>
          </a:prstGeom>
          <a:gradFill rotWithShape="1">
            <a:gsLst>
              <a:gs pos="0">
                <a:srgbClr val="FFDE80"/>
              </a:gs>
              <a:gs pos="50000">
                <a:srgbClr val="FFE8B3"/>
              </a:gs>
              <a:gs pos="100000">
                <a:srgbClr val="FFF3D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44463" y="6206332"/>
            <a:ext cx="3929062" cy="163513"/>
          </a:xfrm>
          <a:prstGeom prst="rect">
            <a:avLst/>
          </a:prstGeom>
          <a:gradFill rotWithShape="1">
            <a:gsLst>
              <a:gs pos="0">
                <a:srgbClr val="8686FF"/>
              </a:gs>
              <a:gs pos="50000">
                <a:srgbClr val="B6B6FF"/>
              </a:gs>
              <a:gs pos="100000">
                <a:srgbClr val="DBDB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itchFamily="34" charset="0"/>
            </a:endParaRPr>
          </a:p>
        </p:txBody>
      </p:sp>
      <p:sp>
        <p:nvSpPr>
          <p:cNvPr id="96262" name="Rectangle 4"/>
          <p:cNvSpPr>
            <a:spLocks noChangeArrowheads="1"/>
          </p:cNvSpPr>
          <p:nvPr/>
        </p:nvSpPr>
        <p:spPr bwMode="auto">
          <a:xfrm>
            <a:off x="144463" y="6503433"/>
            <a:ext cx="4643437" cy="165100"/>
          </a:xfrm>
          <a:prstGeom prst="rect">
            <a:avLst/>
          </a:prstGeom>
          <a:gradFill rotWithShape="1">
            <a:gsLst>
              <a:gs pos="0">
                <a:srgbClr val="FFDE80"/>
              </a:gs>
              <a:gs pos="50000">
                <a:srgbClr val="FFE8B3"/>
              </a:gs>
              <a:gs pos="100000">
                <a:srgbClr val="FFF3D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" name="Заголовок 20"/>
          <p:cNvSpPr txBox="1">
            <a:spLocks/>
          </p:cNvSpPr>
          <p:nvPr/>
        </p:nvSpPr>
        <p:spPr>
          <a:xfrm>
            <a:off x="250825" y="2492375"/>
            <a:ext cx="856456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4800" b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96266" name="Rectangle 10"/>
          <p:cNvSpPr>
            <a:spLocks noChangeArrowheads="1"/>
          </p:cNvSpPr>
          <p:nvPr/>
        </p:nvSpPr>
        <p:spPr bwMode="auto">
          <a:xfrm>
            <a:off x="3275856" y="879567"/>
            <a:ext cx="49688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4400" b="1" dirty="0">
                <a:solidFill>
                  <a:srgbClr val="360CEA"/>
                </a:solidFill>
                <a:latin typeface="Times New Roman" pitchFamily="18" charset="0"/>
                <a:cs typeface="Times New Roman" pitchFamily="18" charset="0"/>
              </a:rPr>
              <a:t>Физика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82602"/>
              </p:ext>
            </p:extLst>
          </p:nvPr>
        </p:nvGraphicFramePr>
        <p:xfrm>
          <a:off x="214282" y="2071678"/>
          <a:ext cx="8715436" cy="2928958"/>
        </p:xfrm>
        <a:graphic>
          <a:graphicData uri="http://schemas.openxmlformats.org/drawingml/2006/table">
            <a:tbl>
              <a:tblPr/>
              <a:tblGrid>
                <a:gridCol w="20534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33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4644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ученик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44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тестовый балл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0 - 40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41 - 60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61 - 80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81 - 90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91- 100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2" name="Picture 2" descr="ЕГЭ-2022 - СПб ГБПОУ Политехнический колледж городского хозяйства">
            <a:extLst>
              <a:ext uri="{FF2B5EF4-FFF2-40B4-BE49-F238E27FC236}">
                <a16:creationId xmlns:a16="http://schemas.microsoft.com/office/drawing/2014/main" id="{0B59C5FA-36BC-4EEA-B948-A2A1E11A6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73510"/>
            <a:ext cx="3061574" cy="170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47A073B-6FA2-4A79-9A0B-2F41555E609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51556" y="5195333"/>
            <a:ext cx="2478162" cy="1473200"/>
          </a:xfrm>
          <a:prstGeom prst="rect">
            <a:avLst/>
          </a:prstGeom>
        </p:spPr>
      </p:pic>
      <p:pic>
        <p:nvPicPr>
          <p:cNvPr id="15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81BDC39B-C888-4DE6-8E7E-17A009B7E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251" y="767414"/>
            <a:ext cx="1295467" cy="125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747496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1042988" y="2971800"/>
            <a:ext cx="7777162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sz="3600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ru-RU" sz="3500" b="1">
              <a:solidFill>
                <a:srgbClr val="000099"/>
              </a:solidFill>
              <a:latin typeface="Calibri" pitchFamily="34" charset="0"/>
            </a:endParaRPr>
          </a:p>
          <a:p>
            <a:pPr algn="ctr"/>
            <a:endParaRPr lang="ru-RU" sz="3500" b="1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4861669" y="487125"/>
            <a:ext cx="3929063" cy="163512"/>
          </a:xfrm>
          <a:prstGeom prst="rect">
            <a:avLst/>
          </a:prstGeom>
          <a:gradFill rotWithShape="1">
            <a:gsLst>
              <a:gs pos="0">
                <a:srgbClr val="8686FF"/>
              </a:gs>
              <a:gs pos="50000">
                <a:srgbClr val="B6B6FF"/>
              </a:gs>
              <a:gs pos="100000">
                <a:srgbClr val="DBDB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3779912" y="215901"/>
            <a:ext cx="4643438" cy="165100"/>
          </a:xfrm>
          <a:prstGeom prst="rect">
            <a:avLst/>
          </a:prstGeom>
          <a:gradFill rotWithShape="1">
            <a:gsLst>
              <a:gs pos="0">
                <a:srgbClr val="FFDE80"/>
              </a:gs>
              <a:gs pos="50000">
                <a:srgbClr val="FFE8B3"/>
              </a:gs>
              <a:gs pos="100000">
                <a:srgbClr val="FFF3D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44463" y="6206332"/>
            <a:ext cx="3929062" cy="163513"/>
          </a:xfrm>
          <a:prstGeom prst="rect">
            <a:avLst/>
          </a:prstGeom>
          <a:gradFill rotWithShape="1">
            <a:gsLst>
              <a:gs pos="0">
                <a:srgbClr val="8686FF"/>
              </a:gs>
              <a:gs pos="50000">
                <a:srgbClr val="B6B6FF"/>
              </a:gs>
              <a:gs pos="100000">
                <a:srgbClr val="DBDB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itchFamily="34" charset="0"/>
            </a:endParaRPr>
          </a:p>
        </p:txBody>
      </p:sp>
      <p:sp>
        <p:nvSpPr>
          <p:cNvPr id="96262" name="Rectangle 4"/>
          <p:cNvSpPr>
            <a:spLocks noChangeArrowheads="1"/>
          </p:cNvSpPr>
          <p:nvPr/>
        </p:nvSpPr>
        <p:spPr bwMode="auto">
          <a:xfrm>
            <a:off x="144463" y="6503433"/>
            <a:ext cx="4643437" cy="165100"/>
          </a:xfrm>
          <a:prstGeom prst="rect">
            <a:avLst/>
          </a:prstGeom>
          <a:gradFill rotWithShape="1">
            <a:gsLst>
              <a:gs pos="0">
                <a:srgbClr val="FFDE80"/>
              </a:gs>
              <a:gs pos="50000">
                <a:srgbClr val="FFE8B3"/>
              </a:gs>
              <a:gs pos="100000">
                <a:srgbClr val="FFF3D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" name="Заголовок 20"/>
          <p:cNvSpPr txBox="1">
            <a:spLocks/>
          </p:cNvSpPr>
          <p:nvPr/>
        </p:nvSpPr>
        <p:spPr>
          <a:xfrm>
            <a:off x="250825" y="2492375"/>
            <a:ext cx="856456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4800" b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9626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4372" y="5270677"/>
            <a:ext cx="1763713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66" name="Rectangle 10"/>
          <p:cNvSpPr>
            <a:spLocks noChangeArrowheads="1"/>
          </p:cNvSpPr>
          <p:nvPr/>
        </p:nvSpPr>
        <p:spPr bwMode="auto">
          <a:xfrm>
            <a:off x="3275856" y="879567"/>
            <a:ext cx="49688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4400" b="1" dirty="0">
                <a:solidFill>
                  <a:srgbClr val="360CEA"/>
                </a:solidFill>
                <a:latin typeface="Times New Roman" pitchFamily="18" charset="0"/>
                <a:cs typeface="Times New Roman" pitchFamily="18" charset="0"/>
              </a:rPr>
              <a:t>Химия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602091"/>
              </p:ext>
            </p:extLst>
          </p:nvPr>
        </p:nvGraphicFramePr>
        <p:xfrm>
          <a:off x="214282" y="2071678"/>
          <a:ext cx="8715436" cy="2928958"/>
        </p:xfrm>
        <a:graphic>
          <a:graphicData uri="http://schemas.openxmlformats.org/drawingml/2006/table">
            <a:tbl>
              <a:tblPr/>
              <a:tblGrid>
                <a:gridCol w="20534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33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4644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ученик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44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тестовый балл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0 - 40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41 - 60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61 - 80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81 - 90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91- 100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2" name="Picture 2" descr="ЕГЭ-2022 - СПб ГБПОУ Политехнический колледж городского хозяйства">
            <a:extLst>
              <a:ext uri="{FF2B5EF4-FFF2-40B4-BE49-F238E27FC236}">
                <a16:creationId xmlns:a16="http://schemas.microsoft.com/office/drawing/2014/main" id="{0B59C5FA-36BC-4EEA-B948-A2A1E11A6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73510"/>
            <a:ext cx="3061574" cy="170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8803F170-C573-4FD1-9588-A40AD08A6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251" y="767414"/>
            <a:ext cx="1295467" cy="125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37205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ChangeArrowheads="1"/>
          </p:cNvSpPr>
          <p:nvPr/>
        </p:nvSpPr>
        <p:spPr bwMode="auto">
          <a:xfrm>
            <a:off x="1042988" y="2971800"/>
            <a:ext cx="7777162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sz="3600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ru-RU" sz="3500" b="1">
              <a:solidFill>
                <a:srgbClr val="000099"/>
              </a:solidFill>
              <a:latin typeface="Calibri" pitchFamily="34" charset="0"/>
            </a:endParaRPr>
          </a:p>
          <a:p>
            <a:pPr algn="ctr"/>
            <a:endParaRPr lang="ru-RU" sz="3500" b="1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66562" name="Rectangle 3"/>
          <p:cNvSpPr>
            <a:spLocks noChangeArrowheads="1"/>
          </p:cNvSpPr>
          <p:nvPr/>
        </p:nvSpPr>
        <p:spPr bwMode="auto">
          <a:xfrm>
            <a:off x="285720" y="142852"/>
            <a:ext cx="3929063" cy="163512"/>
          </a:xfrm>
          <a:prstGeom prst="rect">
            <a:avLst/>
          </a:prstGeom>
          <a:gradFill rotWithShape="1">
            <a:gsLst>
              <a:gs pos="0">
                <a:srgbClr val="8686FF"/>
              </a:gs>
              <a:gs pos="50000">
                <a:srgbClr val="B6B6FF"/>
              </a:gs>
              <a:gs pos="100000">
                <a:srgbClr val="DBDB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6563" name="Rectangle 4"/>
          <p:cNvSpPr>
            <a:spLocks noChangeArrowheads="1"/>
          </p:cNvSpPr>
          <p:nvPr/>
        </p:nvSpPr>
        <p:spPr bwMode="auto">
          <a:xfrm>
            <a:off x="142844" y="214290"/>
            <a:ext cx="4643438" cy="165100"/>
          </a:xfrm>
          <a:prstGeom prst="rect">
            <a:avLst/>
          </a:prstGeom>
          <a:gradFill rotWithShape="1">
            <a:gsLst>
              <a:gs pos="0">
                <a:srgbClr val="FFDE80"/>
              </a:gs>
              <a:gs pos="50000">
                <a:srgbClr val="FFE8B3"/>
              </a:gs>
              <a:gs pos="100000">
                <a:srgbClr val="FFF3D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214938" y="6500834"/>
            <a:ext cx="3929062" cy="163513"/>
          </a:xfrm>
          <a:prstGeom prst="rect">
            <a:avLst/>
          </a:prstGeom>
          <a:gradFill rotWithShape="1">
            <a:gsLst>
              <a:gs pos="0">
                <a:srgbClr val="8686FF"/>
              </a:gs>
              <a:gs pos="50000">
                <a:srgbClr val="B6B6FF"/>
              </a:gs>
              <a:gs pos="100000">
                <a:srgbClr val="DBDB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itchFamily="34" charset="0"/>
            </a:endParaRPr>
          </a:p>
        </p:txBody>
      </p:sp>
      <p:sp>
        <p:nvSpPr>
          <p:cNvPr id="66565" name="Rectangle 4"/>
          <p:cNvSpPr>
            <a:spLocks noChangeArrowheads="1"/>
          </p:cNvSpPr>
          <p:nvPr/>
        </p:nvSpPr>
        <p:spPr bwMode="auto">
          <a:xfrm>
            <a:off x="4500563" y="6692900"/>
            <a:ext cx="4643437" cy="165100"/>
          </a:xfrm>
          <a:prstGeom prst="rect">
            <a:avLst/>
          </a:prstGeom>
          <a:gradFill rotWithShape="1">
            <a:gsLst>
              <a:gs pos="0">
                <a:srgbClr val="FFDE80"/>
              </a:gs>
              <a:gs pos="50000">
                <a:srgbClr val="FFE8B3"/>
              </a:gs>
              <a:gs pos="100000">
                <a:srgbClr val="FFF3D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" name="Заголовок 20"/>
          <p:cNvSpPr txBox="1">
            <a:spLocks/>
          </p:cNvSpPr>
          <p:nvPr/>
        </p:nvSpPr>
        <p:spPr>
          <a:xfrm>
            <a:off x="-180528" y="782138"/>
            <a:ext cx="9144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dirty="0">
                <a:solidFill>
                  <a:srgbClr val="360CEA"/>
                </a:solidFill>
                <a:latin typeface="Times New Roman" pitchFamily="18" charset="0"/>
                <a:cs typeface="Times New Roman" pitchFamily="18" charset="0"/>
              </a:rPr>
              <a:t>Сравнение среднего балла  экзаменов ЕГЭ </a:t>
            </a:r>
          </a:p>
          <a:p>
            <a:pPr algn="ctr"/>
            <a:r>
              <a:rPr lang="ru-RU" sz="2800" b="1" dirty="0">
                <a:solidFill>
                  <a:srgbClr val="360CEA"/>
                </a:solidFill>
                <a:latin typeface="Times New Roman" pitchFamily="18" charset="0"/>
                <a:cs typeface="Times New Roman" pitchFamily="18" charset="0"/>
              </a:rPr>
              <a:t>ГБОУ школы №497, СПб, РФ 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3275944"/>
              </p:ext>
            </p:extLst>
          </p:nvPr>
        </p:nvGraphicFramePr>
        <p:xfrm>
          <a:off x="857224" y="1928802"/>
          <a:ext cx="7786742" cy="4096258"/>
        </p:xfrm>
        <a:graphic>
          <a:graphicData uri="http://schemas.openxmlformats.org/drawingml/2006/table">
            <a:tbl>
              <a:tblPr/>
              <a:tblGrid>
                <a:gridCol w="5518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28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41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236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8575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60CEA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60CEA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п\п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360CEA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60CEA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Учебный предмет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60CEA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Средний балл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360CEA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0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60CE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СПб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60CE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ГБОУ 497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60CE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Россия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0CEA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60CEA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Математика (базовая)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360CE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360CE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360CE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60CEA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Математика (профиль)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56,9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60CEA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60CEA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 Русский язык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360CE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71,2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360CE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60CEA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60CEA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Английский язык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0" dirty="0">
                        <a:solidFill>
                          <a:srgbClr val="360CE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360CE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58,2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360CE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6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60CEA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60CEA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Литература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360CE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61,9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360CE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6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60CEA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Биология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3333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3333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3333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50,2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6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60CEA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60CEA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Физика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360CE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360CE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52,25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360CE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6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60CEA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60CEA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Обществознание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66,7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59,9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6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60CEA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60CEA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История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360CE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59,9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360CE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360CE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6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60CEA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Химия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3333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3333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6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60CEA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60CEA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Информатика и ИКТ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88,07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50,4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6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60CEA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60CEA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География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0" dirty="0">
                        <a:solidFill>
                          <a:srgbClr val="360CE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360CE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360CE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824058C-96E3-4BAE-8CCE-9D83D91ABAA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82278" y="0"/>
            <a:ext cx="1461722" cy="910876"/>
          </a:xfrm>
          <a:prstGeom prst="rect">
            <a:avLst/>
          </a:prstGeom>
        </p:spPr>
      </p:pic>
      <p:pic>
        <p:nvPicPr>
          <p:cNvPr id="11" name="Picture 12" descr="ÐÐ¾ÑÐ¾Ð¶ÐµÐµ Ð¸Ð·Ð¾Ð±ÑÐ°Ð¶ÐµÐ½Ð¸Ðµ">
            <a:extLst>
              <a:ext uri="{FF2B5EF4-FFF2-40B4-BE49-F238E27FC236}">
                <a16:creationId xmlns:a16="http://schemas.microsoft.com/office/drawing/2014/main" id="{DFFE7A7A-6848-400B-9B56-826396A94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6" y="434637"/>
            <a:ext cx="1179902" cy="83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2057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4315" y="3212976"/>
            <a:ext cx="821537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52CD44-3E19-3266-34C7-FAB895A606AB}"/>
              </a:ext>
            </a:extLst>
          </p:cNvPr>
          <p:cNvSpPr txBox="1"/>
          <p:nvPr/>
        </p:nvSpPr>
        <p:spPr>
          <a:xfrm>
            <a:off x="-2628800" y="260648"/>
            <a:ext cx="152312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391360E2-EA21-4880-B71C-CE27C5FAE8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260648"/>
            <a:ext cx="87129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Сравнение среднего балла экзаменов ЕГЭ по ОО с СПб и РФ 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83A66CCA-6361-46B9-AD86-D341552A79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4690302"/>
              </p:ext>
            </p:extLst>
          </p:nvPr>
        </p:nvGraphicFramePr>
        <p:xfrm>
          <a:off x="488748" y="990600"/>
          <a:ext cx="8118929" cy="5462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519153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ChangeArrowheads="1"/>
          </p:cNvSpPr>
          <p:nvPr/>
        </p:nvSpPr>
        <p:spPr bwMode="auto">
          <a:xfrm>
            <a:off x="1042988" y="2971800"/>
            <a:ext cx="7777162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sz="3600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ru-RU" sz="3500" b="1">
              <a:solidFill>
                <a:srgbClr val="000099"/>
              </a:solidFill>
              <a:latin typeface="Calibri" pitchFamily="34" charset="0"/>
            </a:endParaRPr>
          </a:p>
          <a:p>
            <a:pPr algn="ctr"/>
            <a:endParaRPr lang="ru-RU" sz="3500" b="1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66562" name="Rectangle 3"/>
          <p:cNvSpPr>
            <a:spLocks noChangeArrowheads="1"/>
          </p:cNvSpPr>
          <p:nvPr/>
        </p:nvSpPr>
        <p:spPr bwMode="auto">
          <a:xfrm>
            <a:off x="285720" y="142852"/>
            <a:ext cx="3929063" cy="163512"/>
          </a:xfrm>
          <a:prstGeom prst="rect">
            <a:avLst/>
          </a:prstGeom>
          <a:gradFill rotWithShape="1">
            <a:gsLst>
              <a:gs pos="0">
                <a:srgbClr val="8686FF"/>
              </a:gs>
              <a:gs pos="50000">
                <a:srgbClr val="B6B6FF"/>
              </a:gs>
              <a:gs pos="100000">
                <a:srgbClr val="DBDB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6563" name="Rectangle 4"/>
          <p:cNvSpPr>
            <a:spLocks noChangeArrowheads="1"/>
          </p:cNvSpPr>
          <p:nvPr/>
        </p:nvSpPr>
        <p:spPr bwMode="auto">
          <a:xfrm>
            <a:off x="142844" y="214290"/>
            <a:ext cx="4643438" cy="165100"/>
          </a:xfrm>
          <a:prstGeom prst="rect">
            <a:avLst/>
          </a:prstGeom>
          <a:gradFill rotWithShape="1">
            <a:gsLst>
              <a:gs pos="0">
                <a:srgbClr val="FFDE80"/>
              </a:gs>
              <a:gs pos="50000">
                <a:srgbClr val="FFE8B3"/>
              </a:gs>
              <a:gs pos="100000">
                <a:srgbClr val="FFF3D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214938" y="6500834"/>
            <a:ext cx="3929062" cy="163513"/>
          </a:xfrm>
          <a:prstGeom prst="rect">
            <a:avLst/>
          </a:prstGeom>
          <a:gradFill rotWithShape="1">
            <a:gsLst>
              <a:gs pos="0">
                <a:srgbClr val="8686FF"/>
              </a:gs>
              <a:gs pos="50000">
                <a:srgbClr val="B6B6FF"/>
              </a:gs>
              <a:gs pos="100000">
                <a:srgbClr val="DBDB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itchFamily="34" charset="0"/>
            </a:endParaRPr>
          </a:p>
        </p:txBody>
      </p:sp>
      <p:sp>
        <p:nvSpPr>
          <p:cNvPr id="66565" name="Rectangle 4"/>
          <p:cNvSpPr>
            <a:spLocks noChangeArrowheads="1"/>
          </p:cNvSpPr>
          <p:nvPr/>
        </p:nvSpPr>
        <p:spPr bwMode="auto">
          <a:xfrm>
            <a:off x="4500563" y="6692900"/>
            <a:ext cx="4643437" cy="165100"/>
          </a:xfrm>
          <a:prstGeom prst="rect">
            <a:avLst/>
          </a:prstGeom>
          <a:gradFill rotWithShape="1">
            <a:gsLst>
              <a:gs pos="0">
                <a:srgbClr val="FFDE80"/>
              </a:gs>
              <a:gs pos="50000">
                <a:srgbClr val="FFE8B3"/>
              </a:gs>
              <a:gs pos="100000">
                <a:srgbClr val="FFF3D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" name="Заголовок 20"/>
          <p:cNvSpPr txBox="1">
            <a:spLocks/>
          </p:cNvSpPr>
          <p:nvPr/>
        </p:nvSpPr>
        <p:spPr>
          <a:xfrm>
            <a:off x="-180528" y="782138"/>
            <a:ext cx="9144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dirty="0">
                <a:solidFill>
                  <a:srgbClr val="360CEA"/>
                </a:solidFill>
                <a:latin typeface="Times New Roman" pitchFamily="18" charset="0"/>
                <a:cs typeface="Times New Roman" pitchFamily="18" charset="0"/>
              </a:rPr>
              <a:t>Динамика среднего балла  экзамена ЕГЭ </a:t>
            </a:r>
          </a:p>
          <a:p>
            <a:pPr algn="ctr"/>
            <a:r>
              <a:rPr lang="ru-RU" sz="2800" b="1" dirty="0">
                <a:solidFill>
                  <a:srgbClr val="360CEA"/>
                </a:solidFill>
                <a:latin typeface="Times New Roman" pitchFamily="18" charset="0"/>
                <a:cs typeface="Times New Roman" pitchFamily="18" charset="0"/>
              </a:rPr>
              <a:t>по ОО № 497 за три года 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/>
          </p:nvPr>
        </p:nvGraphicFramePr>
        <p:xfrm>
          <a:off x="857224" y="1928802"/>
          <a:ext cx="7786742" cy="4096258"/>
        </p:xfrm>
        <a:graphic>
          <a:graphicData uri="http://schemas.openxmlformats.org/drawingml/2006/table">
            <a:tbl>
              <a:tblPr/>
              <a:tblGrid>
                <a:gridCol w="5518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28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41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236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8575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60CEA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60CEA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п\п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360CEA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60CEA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Учебный предмет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60CEA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Средний балл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360CEA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0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60CE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2019/2020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60CE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2020/2021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60CE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2021/2022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60CEA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60CEA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Математика (базовая)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360CE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360CE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360CE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60CEA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Математика (профиль)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49,79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47,22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60CEA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60CEA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 Русский язык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360CE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360CE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360CE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60CEA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60CEA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Английский язык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360CE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75,00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360CE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360CE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58,2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6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60CEA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60CEA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Литература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360CE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83,50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360CE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360CE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6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60CEA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Биология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3333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47,25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3333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57,33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3333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6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60CEA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60CEA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Физика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360CE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55,38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360CE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360CE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52,25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6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60CEA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60CEA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Обществознание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68,43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66,7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6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60CEA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60CEA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История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360CE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73,00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360CE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360CE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6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60CEA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Химия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3333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58,20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3333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3333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6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60CEA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60CEA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Информатика и ИКТ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59,00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50,4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6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60CEA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60CEA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География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360CE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360CE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360CE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824058C-96E3-4BAE-8CCE-9D83D91ABAA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82278" y="0"/>
            <a:ext cx="1461722" cy="91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027014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ChangeArrowheads="1"/>
          </p:cNvSpPr>
          <p:nvPr/>
        </p:nvSpPr>
        <p:spPr bwMode="auto">
          <a:xfrm>
            <a:off x="1042988" y="2971800"/>
            <a:ext cx="7777162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sz="3600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ru-RU" sz="3500" b="1">
              <a:solidFill>
                <a:srgbClr val="000099"/>
              </a:solidFill>
              <a:latin typeface="Calibri" pitchFamily="34" charset="0"/>
            </a:endParaRPr>
          </a:p>
          <a:p>
            <a:pPr algn="ctr"/>
            <a:endParaRPr lang="ru-RU" sz="3500" b="1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66562" name="Rectangle 3"/>
          <p:cNvSpPr>
            <a:spLocks noChangeArrowheads="1"/>
          </p:cNvSpPr>
          <p:nvPr/>
        </p:nvSpPr>
        <p:spPr bwMode="auto">
          <a:xfrm>
            <a:off x="285720" y="142852"/>
            <a:ext cx="3929063" cy="163512"/>
          </a:xfrm>
          <a:prstGeom prst="rect">
            <a:avLst/>
          </a:prstGeom>
          <a:gradFill rotWithShape="1">
            <a:gsLst>
              <a:gs pos="0">
                <a:srgbClr val="8686FF"/>
              </a:gs>
              <a:gs pos="50000">
                <a:srgbClr val="B6B6FF"/>
              </a:gs>
              <a:gs pos="100000">
                <a:srgbClr val="DBDB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6563" name="Rectangle 4"/>
          <p:cNvSpPr>
            <a:spLocks noChangeArrowheads="1"/>
          </p:cNvSpPr>
          <p:nvPr/>
        </p:nvSpPr>
        <p:spPr bwMode="auto">
          <a:xfrm>
            <a:off x="142844" y="214290"/>
            <a:ext cx="4643438" cy="165100"/>
          </a:xfrm>
          <a:prstGeom prst="rect">
            <a:avLst/>
          </a:prstGeom>
          <a:gradFill rotWithShape="1">
            <a:gsLst>
              <a:gs pos="0">
                <a:srgbClr val="FFDE80"/>
              </a:gs>
              <a:gs pos="50000">
                <a:srgbClr val="FFE8B3"/>
              </a:gs>
              <a:gs pos="100000">
                <a:srgbClr val="FFF3D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214938" y="6500834"/>
            <a:ext cx="3929062" cy="163513"/>
          </a:xfrm>
          <a:prstGeom prst="rect">
            <a:avLst/>
          </a:prstGeom>
          <a:gradFill rotWithShape="1">
            <a:gsLst>
              <a:gs pos="0">
                <a:srgbClr val="8686FF"/>
              </a:gs>
              <a:gs pos="50000">
                <a:srgbClr val="B6B6FF"/>
              </a:gs>
              <a:gs pos="100000">
                <a:srgbClr val="DBDB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itchFamily="34" charset="0"/>
            </a:endParaRPr>
          </a:p>
        </p:txBody>
      </p:sp>
      <p:sp>
        <p:nvSpPr>
          <p:cNvPr id="66565" name="Rectangle 4"/>
          <p:cNvSpPr>
            <a:spLocks noChangeArrowheads="1"/>
          </p:cNvSpPr>
          <p:nvPr/>
        </p:nvSpPr>
        <p:spPr bwMode="auto">
          <a:xfrm>
            <a:off x="4500563" y="6692900"/>
            <a:ext cx="4643437" cy="165100"/>
          </a:xfrm>
          <a:prstGeom prst="rect">
            <a:avLst/>
          </a:prstGeom>
          <a:gradFill rotWithShape="1">
            <a:gsLst>
              <a:gs pos="0">
                <a:srgbClr val="FFDE80"/>
              </a:gs>
              <a:gs pos="50000">
                <a:srgbClr val="FFE8B3"/>
              </a:gs>
              <a:gs pos="100000">
                <a:srgbClr val="FFF3D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" name="Заголовок 20"/>
          <p:cNvSpPr txBox="1">
            <a:spLocks/>
          </p:cNvSpPr>
          <p:nvPr/>
        </p:nvSpPr>
        <p:spPr>
          <a:xfrm>
            <a:off x="-357217" y="193653"/>
            <a:ext cx="9144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dirty="0">
                <a:solidFill>
                  <a:srgbClr val="360CEA"/>
                </a:solidFill>
                <a:latin typeface="Times New Roman" pitchFamily="18" charset="0"/>
                <a:cs typeface="Times New Roman" pitchFamily="18" charset="0"/>
              </a:rPr>
              <a:t>Результаты 2021/2022 учебного года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/>
          </p:nvPr>
        </p:nvGraphicFramePr>
        <p:xfrm>
          <a:off x="678629" y="908720"/>
          <a:ext cx="7786742" cy="5455920"/>
        </p:xfrm>
        <a:graphic>
          <a:graphicData uri="http://schemas.openxmlformats.org/drawingml/2006/table">
            <a:tbl>
              <a:tblPr/>
              <a:tblGrid>
                <a:gridCol w="714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71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88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16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12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</a:t>
                      </a:r>
                      <a:r>
                        <a:rPr lang="ru-RU" sz="20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</a:t>
                      </a:r>
                      <a:r>
                        <a:rPr lang="ru-RU" sz="2000" b="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</a:t>
                      </a:r>
                      <a:endParaRPr lang="ru-RU" sz="20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961" marR="409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ПРЕДМЕТ</a:t>
                      </a:r>
                    </a:p>
                  </a:txBody>
                  <a:tcPr marL="40961" marR="409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min</a:t>
                      </a:r>
                      <a:r>
                        <a:rPr lang="ru-RU" sz="3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3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кол-во баллов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max</a:t>
                      </a:r>
                      <a:endParaRPr lang="ru-RU" sz="3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кол-во баллов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6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0961" marR="409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русский язык</a:t>
                      </a:r>
                    </a:p>
                  </a:txBody>
                  <a:tcPr marL="40961" marR="409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48</a:t>
                      </a:r>
                    </a:p>
                  </a:txBody>
                  <a:tcPr marL="40961" marR="40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96</a:t>
                      </a:r>
                    </a:p>
                  </a:txBody>
                  <a:tcPr marL="40961" marR="40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6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0961" marR="409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математика (профиль)</a:t>
                      </a:r>
                    </a:p>
                  </a:txBody>
                  <a:tcPr marL="40961" marR="409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 (27)</a:t>
                      </a:r>
                    </a:p>
                  </a:txBody>
                  <a:tcPr marL="40961" marR="40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84</a:t>
                      </a:r>
                    </a:p>
                  </a:txBody>
                  <a:tcPr marL="40961" marR="40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6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0961" marR="409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информатика и ИКТ</a:t>
                      </a:r>
                    </a:p>
                  </a:txBody>
                  <a:tcPr marL="40961" marR="409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 (40)</a:t>
                      </a:r>
                    </a:p>
                  </a:txBody>
                  <a:tcPr marL="40961" marR="40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80</a:t>
                      </a:r>
                    </a:p>
                  </a:txBody>
                  <a:tcPr marL="40961" marR="40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56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0961" marR="409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физика </a:t>
                      </a:r>
                    </a:p>
                  </a:txBody>
                  <a:tcPr marL="40961" marR="409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46</a:t>
                      </a:r>
                    </a:p>
                  </a:txBody>
                  <a:tcPr marL="40961" marR="409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68</a:t>
                      </a:r>
                    </a:p>
                  </a:txBody>
                  <a:tcPr marL="40961" marR="40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56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0961" marR="409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обществознание </a:t>
                      </a:r>
                    </a:p>
                  </a:txBody>
                  <a:tcPr marL="40961" marR="409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49</a:t>
                      </a:r>
                    </a:p>
                  </a:txBody>
                  <a:tcPr marL="40961" marR="40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94</a:t>
                      </a:r>
                    </a:p>
                  </a:txBody>
                  <a:tcPr marL="40961" marR="40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56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40961" marR="409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биология </a:t>
                      </a:r>
                    </a:p>
                  </a:txBody>
                  <a:tcPr marL="40961" marR="409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 (36)</a:t>
                      </a:r>
                    </a:p>
                  </a:txBody>
                  <a:tcPr marL="40961" marR="409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43</a:t>
                      </a:r>
                    </a:p>
                  </a:txBody>
                  <a:tcPr marL="40961" marR="40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56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40961" marR="409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химия </a:t>
                      </a:r>
                    </a:p>
                  </a:txBody>
                  <a:tcPr marL="40961" marR="409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52</a:t>
                      </a:r>
                    </a:p>
                  </a:txBody>
                  <a:tcPr marL="40961" marR="409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97</a:t>
                      </a:r>
                    </a:p>
                  </a:txBody>
                  <a:tcPr marL="40961" marR="40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56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40961" marR="409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английский язык</a:t>
                      </a:r>
                    </a:p>
                  </a:txBody>
                  <a:tcPr marL="40961" marR="409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42</a:t>
                      </a:r>
                    </a:p>
                  </a:txBody>
                  <a:tcPr marL="40961" marR="409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80</a:t>
                      </a:r>
                    </a:p>
                  </a:txBody>
                  <a:tcPr marL="40961" marR="40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56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40961" marR="409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литература</a:t>
                      </a:r>
                    </a:p>
                  </a:txBody>
                  <a:tcPr marL="40961" marR="409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0961" marR="40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62</a:t>
                      </a:r>
                    </a:p>
                  </a:txBody>
                  <a:tcPr marL="40961" marR="40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56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40961" marR="409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история</a:t>
                      </a:r>
                    </a:p>
                  </a:txBody>
                  <a:tcPr marL="40961" marR="409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51</a:t>
                      </a:r>
                    </a:p>
                  </a:txBody>
                  <a:tcPr marL="40961" marR="40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40961" marR="40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56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40961" marR="409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география</a:t>
                      </a:r>
                    </a:p>
                  </a:txBody>
                  <a:tcPr marL="40961" marR="409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40961" marR="409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55</a:t>
                      </a:r>
                    </a:p>
                  </a:txBody>
                  <a:tcPr marL="40961" marR="40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CE41D12-1B76-44AA-92B0-D171845F9CA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50173" y="0"/>
            <a:ext cx="1907642" cy="77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536029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314931" y="198193"/>
            <a:ext cx="9643553" cy="646161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ChangeArrowheads="1"/>
          </p:cNvSpPr>
          <p:nvPr/>
        </p:nvSpPr>
        <p:spPr bwMode="auto">
          <a:xfrm>
            <a:off x="1042988" y="2971800"/>
            <a:ext cx="7777162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sz="3600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ru-RU" sz="3500" b="1">
              <a:solidFill>
                <a:srgbClr val="000099"/>
              </a:solidFill>
              <a:latin typeface="Calibri" pitchFamily="34" charset="0"/>
            </a:endParaRPr>
          </a:p>
          <a:p>
            <a:pPr algn="ctr"/>
            <a:endParaRPr lang="ru-RU" sz="3500" b="1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35842" name="Rectangle 3"/>
          <p:cNvSpPr>
            <a:spLocks noChangeArrowheads="1"/>
          </p:cNvSpPr>
          <p:nvPr/>
        </p:nvSpPr>
        <p:spPr bwMode="auto">
          <a:xfrm>
            <a:off x="4787900" y="620713"/>
            <a:ext cx="3929063" cy="163512"/>
          </a:xfrm>
          <a:prstGeom prst="rect">
            <a:avLst/>
          </a:prstGeom>
          <a:gradFill rotWithShape="1">
            <a:gsLst>
              <a:gs pos="0">
                <a:srgbClr val="8686FF"/>
              </a:gs>
              <a:gs pos="50000">
                <a:srgbClr val="B6B6FF"/>
              </a:gs>
              <a:gs pos="100000">
                <a:srgbClr val="DBDB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5843" name="Rectangle 4"/>
          <p:cNvSpPr>
            <a:spLocks noChangeArrowheads="1"/>
          </p:cNvSpPr>
          <p:nvPr/>
        </p:nvSpPr>
        <p:spPr bwMode="auto">
          <a:xfrm>
            <a:off x="4000500" y="214313"/>
            <a:ext cx="4643438" cy="165100"/>
          </a:xfrm>
          <a:prstGeom prst="rect">
            <a:avLst/>
          </a:prstGeom>
          <a:gradFill rotWithShape="1">
            <a:gsLst>
              <a:gs pos="0">
                <a:srgbClr val="FFDE80"/>
              </a:gs>
              <a:gs pos="50000">
                <a:srgbClr val="FFE8B3"/>
              </a:gs>
              <a:gs pos="100000">
                <a:srgbClr val="FFF3D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ubTitle" idx="4294967295"/>
          </p:nvPr>
        </p:nvSpPr>
        <p:spPr>
          <a:xfrm>
            <a:off x="142875" y="142875"/>
            <a:ext cx="3951288" cy="431800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800" b="1" dirty="0">
                <a:solidFill>
                  <a:srgbClr val="360CEA"/>
                </a:solidFill>
                <a:latin typeface="Times New Roman" pitchFamily="18" charset="0"/>
                <a:cs typeface="Times New Roman" pitchFamily="18" charset="0"/>
              </a:rPr>
              <a:t>Результаты ОГЭ -2022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Русский язык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214938" y="6524625"/>
            <a:ext cx="3929062" cy="163513"/>
          </a:xfrm>
          <a:prstGeom prst="rect">
            <a:avLst/>
          </a:prstGeom>
          <a:gradFill rotWithShape="1">
            <a:gsLst>
              <a:gs pos="0">
                <a:srgbClr val="8686FF"/>
              </a:gs>
              <a:gs pos="50000">
                <a:srgbClr val="B6B6FF"/>
              </a:gs>
              <a:gs pos="100000">
                <a:srgbClr val="DBDB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itchFamily="34" charset="0"/>
            </a:endParaRPr>
          </a:p>
        </p:txBody>
      </p:sp>
      <p:sp>
        <p:nvSpPr>
          <p:cNvPr id="35846" name="Rectangle 4"/>
          <p:cNvSpPr>
            <a:spLocks noChangeArrowheads="1"/>
          </p:cNvSpPr>
          <p:nvPr/>
        </p:nvSpPr>
        <p:spPr bwMode="auto">
          <a:xfrm>
            <a:off x="3635375" y="6692900"/>
            <a:ext cx="4643438" cy="165100"/>
          </a:xfrm>
          <a:prstGeom prst="rect">
            <a:avLst/>
          </a:prstGeom>
          <a:gradFill rotWithShape="1">
            <a:gsLst>
              <a:gs pos="0">
                <a:srgbClr val="FFDE80"/>
              </a:gs>
              <a:gs pos="50000">
                <a:srgbClr val="FFE8B3"/>
              </a:gs>
              <a:gs pos="100000">
                <a:srgbClr val="FFF3D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8350" y="0"/>
            <a:ext cx="75565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067" name="Group 2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8341535"/>
              </p:ext>
            </p:extLst>
          </p:nvPr>
        </p:nvGraphicFramePr>
        <p:xfrm>
          <a:off x="214251" y="1571612"/>
          <a:ext cx="8715467" cy="2194560"/>
        </p:xfrm>
        <a:graphic>
          <a:graphicData uri="http://schemas.openxmlformats.org/drawingml/2006/table">
            <a:tbl>
              <a:tblPr/>
              <a:tblGrid>
                <a:gridCol w="15584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8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62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91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91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73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4302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9690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9164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Предмет</a:t>
                      </a: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обучающихся, сдававших экзамены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Результаты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Средняя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 по школе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Качество знаний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успевае-мости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74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«5»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«4»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«3»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«2»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775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Русский язык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«А» класс 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«М» класс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«С» класс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всего: 75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3,3</a:t>
                      </a: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54%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93%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7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 человек</a:t>
                      </a: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4,08</a:t>
                      </a: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85%</a:t>
                      </a: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7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человек</a:t>
                      </a: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3,52</a:t>
                      </a: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52%</a:t>
                      </a: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91%</a:t>
                      </a: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9775">
                <a:tc v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человек</a:t>
                      </a: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2,4</a:t>
                      </a: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24%</a:t>
                      </a: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88%</a:t>
                      </a: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8767602"/>
                  </a:ext>
                </a:extLst>
              </a:tr>
            </a:tbl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8EB2D7D-3D06-4AA9-90FF-CB4CA3E03619}"/>
              </a:ext>
            </a:extLst>
          </p:cNvPr>
          <p:cNvSpPr/>
          <p:nvPr/>
        </p:nvSpPr>
        <p:spPr>
          <a:xfrm>
            <a:off x="1973430" y="3954448"/>
            <a:ext cx="47790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Получили неудовлетворительно за экзамен: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BF0ECF7-E010-4368-AEEF-86EB533F7420}"/>
              </a:ext>
            </a:extLst>
          </p:cNvPr>
          <p:cNvSpPr/>
          <p:nvPr/>
        </p:nvSpPr>
        <p:spPr>
          <a:xfrm>
            <a:off x="539552" y="4422189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Ученик (неявка)</a:t>
            </a:r>
          </a:p>
          <a:p>
            <a:pPr algn="just"/>
            <a:r>
              <a:rPr lang="ru-RU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Ученик </a:t>
            </a:r>
          </a:p>
          <a:p>
            <a:pPr algn="just"/>
            <a:r>
              <a:rPr lang="ru-RU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Ученик </a:t>
            </a:r>
          </a:p>
          <a:p>
            <a:pPr algn="just"/>
            <a:r>
              <a:rPr lang="ru-RU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Ученик </a:t>
            </a:r>
          </a:p>
          <a:p>
            <a:pPr algn="just"/>
            <a:r>
              <a:rPr lang="ru-RU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Ученик </a:t>
            </a:r>
          </a:p>
          <a:p>
            <a:pPr algn="just"/>
            <a:r>
              <a:rPr lang="ru-RU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Ученик </a:t>
            </a:r>
          </a:p>
        </p:txBody>
      </p:sp>
      <p:pic>
        <p:nvPicPr>
          <p:cNvPr id="12" name="Picture 12" descr="ÐÐ¾ÑÐ¾Ð¶ÐµÐµ Ð¸Ð·Ð¾Ð±ÑÐ°Ð¶ÐµÐ½Ð¸Ðµ">
            <a:extLst>
              <a:ext uri="{FF2B5EF4-FFF2-40B4-BE49-F238E27FC236}">
                <a16:creationId xmlns:a16="http://schemas.microsoft.com/office/drawing/2014/main" id="{48B08A84-72BC-401F-B28E-12EC6BC8F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129" y="4483193"/>
            <a:ext cx="2375950" cy="168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ChangeArrowheads="1"/>
          </p:cNvSpPr>
          <p:nvPr/>
        </p:nvSpPr>
        <p:spPr bwMode="auto">
          <a:xfrm>
            <a:off x="1042988" y="2971800"/>
            <a:ext cx="7777162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sz="3600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ru-RU" sz="3500" b="1">
              <a:solidFill>
                <a:srgbClr val="000099"/>
              </a:solidFill>
              <a:latin typeface="Calibri" pitchFamily="34" charset="0"/>
            </a:endParaRPr>
          </a:p>
          <a:p>
            <a:pPr algn="ctr"/>
            <a:endParaRPr lang="ru-RU" sz="3500" b="1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35842" name="Rectangle 3"/>
          <p:cNvSpPr>
            <a:spLocks noChangeArrowheads="1"/>
          </p:cNvSpPr>
          <p:nvPr/>
        </p:nvSpPr>
        <p:spPr bwMode="auto">
          <a:xfrm>
            <a:off x="4787900" y="620713"/>
            <a:ext cx="3929063" cy="163512"/>
          </a:xfrm>
          <a:prstGeom prst="rect">
            <a:avLst/>
          </a:prstGeom>
          <a:gradFill rotWithShape="1">
            <a:gsLst>
              <a:gs pos="0">
                <a:srgbClr val="8686FF"/>
              </a:gs>
              <a:gs pos="50000">
                <a:srgbClr val="B6B6FF"/>
              </a:gs>
              <a:gs pos="100000">
                <a:srgbClr val="DBDB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5843" name="Rectangle 4"/>
          <p:cNvSpPr>
            <a:spLocks noChangeArrowheads="1"/>
          </p:cNvSpPr>
          <p:nvPr/>
        </p:nvSpPr>
        <p:spPr bwMode="auto">
          <a:xfrm>
            <a:off x="4000500" y="214313"/>
            <a:ext cx="4643438" cy="165100"/>
          </a:xfrm>
          <a:prstGeom prst="rect">
            <a:avLst/>
          </a:prstGeom>
          <a:gradFill rotWithShape="1">
            <a:gsLst>
              <a:gs pos="0">
                <a:srgbClr val="FFDE80"/>
              </a:gs>
              <a:gs pos="50000">
                <a:srgbClr val="FFE8B3"/>
              </a:gs>
              <a:gs pos="100000">
                <a:srgbClr val="FFF3D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ubTitle" idx="4294967295"/>
          </p:nvPr>
        </p:nvSpPr>
        <p:spPr>
          <a:xfrm>
            <a:off x="142875" y="142875"/>
            <a:ext cx="3951288" cy="431800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800" b="1" dirty="0">
                <a:solidFill>
                  <a:srgbClr val="360CEA"/>
                </a:solidFill>
                <a:latin typeface="Times New Roman" pitchFamily="18" charset="0"/>
                <a:cs typeface="Times New Roman" pitchFamily="18" charset="0"/>
              </a:rPr>
              <a:t>Результаты ОГЭ -2022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Математика 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214938" y="6524625"/>
            <a:ext cx="3929062" cy="163513"/>
          </a:xfrm>
          <a:prstGeom prst="rect">
            <a:avLst/>
          </a:prstGeom>
          <a:gradFill rotWithShape="1">
            <a:gsLst>
              <a:gs pos="0">
                <a:srgbClr val="8686FF"/>
              </a:gs>
              <a:gs pos="50000">
                <a:srgbClr val="B6B6FF"/>
              </a:gs>
              <a:gs pos="100000">
                <a:srgbClr val="DBDB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itchFamily="34" charset="0"/>
            </a:endParaRPr>
          </a:p>
        </p:txBody>
      </p:sp>
      <p:sp>
        <p:nvSpPr>
          <p:cNvPr id="35846" name="Rectangle 4"/>
          <p:cNvSpPr>
            <a:spLocks noChangeArrowheads="1"/>
          </p:cNvSpPr>
          <p:nvPr/>
        </p:nvSpPr>
        <p:spPr bwMode="auto">
          <a:xfrm>
            <a:off x="3635375" y="6692900"/>
            <a:ext cx="4643438" cy="165100"/>
          </a:xfrm>
          <a:prstGeom prst="rect">
            <a:avLst/>
          </a:prstGeom>
          <a:gradFill rotWithShape="1">
            <a:gsLst>
              <a:gs pos="0">
                <a:srgbClr val="FFDE80"/>
              </a:gs>
              <a:gs pos="50000">
                <a:srgbClr val="FFE8B3"/>
              </a:gs>
              <a:gs pos="100000">
                <a:srgbClr val="FFF3D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8350" y="0"/>
            <a:ext cx="75565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067" name="Group 2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7353323"/>
              </p:ext>
            </p:extLst>
          </p:nvPr>
        </p:nvGraphicFramePr>
        <p:xfrm>
          <a:off x="214251" y="1571612"/>
          <a:ext cx="8715467" cy="2212872"/>
        </p:xfrm>
        <a:graphic>
          <a:graphicData uri="http://schemas.openxmlformats.org/drawingml/2006/table">
            <a:tbl>
              <a:tblPr/>
              <a:tblGrid>
                <a:gridCol w="15584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8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62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91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91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73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4302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9690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9164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Предмет</a:t>
                      </a: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обучающихся, сдававших экзамены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Результаты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Средняя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 по школе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Качество знаний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успевае-мости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74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«5»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«4»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«3»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«2»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775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«А» класс 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«М» класс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«С» класс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всего: 75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3,6</a:t>
                      </a: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51,3%</a:t>
                      </a: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96,2%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7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 человек</a:t>
                      </a: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4,1</a:t>
                      </a: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84,6%</a:t>
                      </a: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4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человек</a:t>
                      </a: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3,3</a:t>
                      </a: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41,7%</a:t>
                      </a: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87,5%</a:t>
                      </a: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3476">
                <a:tc v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человек</a:t>
                      </a: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3,3</a:t>
                      </a: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28,0</a:t>
                      </a: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0764320"/>
                  </a:ext>
                </a:extLst>
              </a:tr>
            </a:tbl>
          </a:graphicData>
        </a:graphic>
      </p:graphicFrame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E413E85-A131-40B4-ADBA-6070966204C3}"/>
              </a:ext>
            </a:extLst>
          </p:cNvPr>
          <p:cNvSpPr/>
          <p:nvPr/>
        </p:nvSpPr>
        <p:spPr>
          <a:xfrm>
            <a:off x="1704662" y="4118178"/>
            <a:ext cx="47790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Получили неудовлетворительно за экзамен: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41A1722-7DE3-4E0C-81D7-613E0D78ECFE}"/>
              </a:ext>
            </a:extLst>
          </p:cNvPr>
          <p:cNvSpPr/>
          <p:nvPr/>
        </p:nvSpPr>
        <p:spPr>
          <a:xfrm>
            <a:off x="755576" y="476861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buAutoNum type="arabicPeriod"/>
            </a:pPr>
            <a:r>
              <a:rPr lang="ru-RU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Ученица </a:t>
            </a:r>
          </a:p>
          <a:p>
            <a:pPr marL="342900" indent="-342900" algn="just">
              <a:buAutoNum type="arabicPeriod"/>
            </a:pPr>
            <a:r>
              <a:rPr lang="ru-RU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Ученица </a:t>
            </a:r>
          </a:p>
          <a:p>
            <a:pPr marL="342900" indent="-342900" algn="just">
              <a:buAutoNum type="arabicPeriod"/>
            </a:pPr>
            <a:r>
              <a:rPr lang="ru-RU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Ученица </a:t>
            </a:r>
          </a:p>
        </p:txBody>
      </p:sp>
      <p:pic>
        <p:nvPicPr>
          <p:cNvPr id="13" name="Picture 12" descr="ÐÐ¾ÑÐ¾Ð¶ÐµÐµ Ð¸Ð·Ð¾Ð±ÑÐ°Ð¶ÐµÐ½Ð¸Ðµ">
            <a:extLst>
              <a:ext uri="{FF2B5EF4-FFF2-40B4-BE49-F238E27FC236}">
                <a16:creationId xmlns:a16="http://schemas.microsoft.com/office/drawing/2014/main" id="{8ACEA811-BB71-4AE9-8850-9C7492668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450797"/>
            <a:ext cx="2375950" cy="168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ChangeArrowheads="1"/>
          </p:cNvSpPr>
          <p:nvPr/>
        </p:nvSpPr>
        <p:spPr bwMode="auto">
          <a:xfrm>
            <a:off x="1042988" y="2971800"/>
            <a:ext cx="7777162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sz="3600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ru-RU" sz="3500" b="1">
              <a:solidFill>
                <a:srgbClr val="000099"/>
              </a:solidFill>
              <a:latin typeface="Calibri" pitchFamily="34" charset="0"/>
            </a:endParaRPr>
          </a:p>
          <a:p>
            <a:pPr algn="ctr"/>
            <a:endParaRPr lang="ru-RU" sz="3500" b="1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35842" name="Rectangle 3"/>
          <p:cNvSpPr>
            <a:spLocks noChangeArrowheads="1"/>
          </p:cNvSpPr>
          <p:nvPr/>
        </p:nvSpPr>
        <p:spPr bwMode="auto">
          <a:xfrm>
            <a:off x="4787900" y="620713"/>
            <a:ext cx="3929063" cy="163512"/>
          </a:xfrm>
          <a:prstGeom prst="rect">
            <a:avLst/>
          </a:prstGeom>
          <a:gradFill rotWithShape="1">
            <a:gsLst>
              <a:gs pos="0">
                <a:srgbClr val="8686FF"/>
              </a:gs>
              <a:gs pos="50000">
                <a:srgbClr val="B6B6FF"/>
              </a:gs>
              <a:gs pos="100000">
                <a:srgbClr val="DBDB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5843" name="Rectangle 4"/>
          <p:cNvSpPr>
            <a:spLocks noChangeArrowheads="1"/>
          </p:cNvSpPr>
          <p:nvPr/>
        </p:nvSpPr>
        <p:spPr bwMode="auto">
          <a:xfrm>
            <a:off x="4000500" y="214313"/>
            <a:ext cx="4643438" cy="165100"/>
          </a:xfrm>
          <a:prstGeom prst="rect">
            <a:avLst/>
          </a:prstGeom>
          <a:gradFill rotWithShape="1">
            <a:gsLst>
              <a:gs pos="0">
                <a:srgbClr val="FFDE80"/>
              </a:gs>
              <a:gs pos="50000">
                <a:srgbClr val="FFE8B3"/>
              </a:gs>
              <a:gs pos="100000">
                <a:srgbClr val="FFF3D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ubTitle" idx="4294967295"/>
          </p:nvPr>
        </p:nvSpPr>
        <p:spPr>
          <a:xfrm>
            <a:off x="142875" y="142875"/>
            <a:ext cx="3951288" cy="431800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800" b="1" dirty="0">
                <a:solidFill>
                  <a:srgbClr val="360CEA"/>
                </a:solidFill>
                <a:latin typeface="Times New Roman" pitchFamily="18" charset="0"/>
                <a:cs typeface="Times New Roman" pitchFamily="18" charset="0"/>
              </a:rPr>
              <a:t>Результаты ОГЭ -2022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Информатика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214938" y="6524625"/>
            <a:ext cx="3929062" cy="163513"/>
          </a:xfrm>
          <a:prstGeom prst="rect">
            <a:avLst/>
          </a:prstGeom>
          <a:gradFill rotWithShape="1">
            <a:gsLst>
              <a:gs pos="0">
                <a:srgbClr val="8686FF"/>
              </a:gs>
              <a:gs pos="50000">
                <a:srgbClr val="B6B6FF"/>
              </a:gs>
              <a:gs pos="100000">
                <a:srgbClr val="DBDB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itchFamily="34" charset="0"/>
            </a:endParaRPr>
          </a:p>
        </p:txBody>
      </p:sp>
      <p:sp>
        <p:nvSpPr>
          <p:cNvPr id="35846" name="Rectangle 4"/>
          <p:cNvSpPr>
            <a:spLocks noChangeArrowheads="1"/>
          </p:cNvSpPr>
          <p:nvPr/>
        </p:nvSpPr>
        <p:spPr bwMode="auto">
          <a:xfrm>
            <a:off x="3635375" y="6692900"/>
            <a:ext cx="4643438" cy="165100"/>
          </a:xfrm>
          <a:prstGeom prst="rect">
            <a:avLst/>
          </a:prstGeom>
          <a:gradFill rotWithShape="1">
            <a:gsLst>
              <a:gs pos="0">
                <a:srgbClr val="FFDE80"/>
              </a:gs>
              <a:gs pos="50000">
                <a:srgbClr val="FFE8B3"/>
              </a:gs>
              <a:gs pos="100000">
                <a:srgbClr val="FFF3D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8350" y="0"/>
            <a:ext cx="75565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067" name="Group 2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7427629"/>
              </p:ext>
            </p:extLst>
          </p:nvPr>
        </p:nvGraphicFramePr>
        <p:xfrm>
          <a:off x="214266" y="1469708"/>
          <a:ext cx="8715467" cy="1844733"/>
        </p:xfrm>
        <a:graphic>
          <a:graphicData uri="http://schemas.openxmlformats.org/drawingml/2006/table">
            <a:tbl>
              <a:tblPr/>
              <a:tblGrid>
                <a:gridCol w="15584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8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62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91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91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73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4302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9690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9164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Предмет</a:t>
                      </a: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обучающихся, сдававших экзамены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Результаты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Средняя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 по школе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Качество знаний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успевае-мости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74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«5»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«4»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«3»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«2»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74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Информатика</a:t>
                      </a: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2,95</a:t>
                      </a: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40%</a:t>
                      </a: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75%</a:t>
                      </a: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7192150"/>
                  </a:ext>
                </a:extLst>
              </a:tr>
            </a:tbl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CD350C3-6D26-4F74-86C8-BE6BE19AA8C8}"/>
              </a:ext>
            </a:extLst>
          </p:cNvPr>
          <p:cNvSpPr/>
          <p:nvPr/>
        </p:nvSpPr>
        <p:spPr>
          <a:xfrm>
            <a:off x="1664492" y="3579979"/>
            <a:ext cx="58150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Получили неудовлетворительно за экзамен: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7549848-FE6B-4D23-9A87-997FF2DF75F3}"/>
              </a:ext>
            </a:extLst>
          </p:cNvPr>
          <p:cNvSpPr/>
          <p:nvPr/>
        </p:nvSpPr>
        <p:spPr>
          <a:xfrm>
            <a:off x="513484" y="4038183"/>
            <a:ext cx="777716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Ученик  (неявка)                   10. Ученица       </a:t>
            </a:r>
          </a:p>
          <a:p>
            <a:pPr algn="just"/>
            <a:r>
              <a:rPr lang="ru-RU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Ученик                                     11. Ученица </a:t>
            </a:r>
          </a:p>
          <a:p>
            <a:pPr algn="just"/>
            <a:r>
              <a:rPr lang="ru-RU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Ученик </a:t>
            </a:r>
          </a:p>
          <a:p>
            <a:pPr algn="just"/>
            <a:r>
              <a:rPr lang="ru-RU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Ученик </a:t>
            </a:r>
          </a:p>
          <a:p>
            <a:pPr algn="just"/>
            <a:r>
              <a:rPr lang="ru-RU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Ученик </a:t>
            </a:r>
          </a:p>
          <a:p>
            <a:pPr algn="just"/>
            <a:r>
              <a:rPr lang="ru-RU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Ученик </a:t>
            </a:r>
          </a:p>
          <a:p>
            <a:pPr algn="just"/>
            <a:r>
              <a:rPr lang="ru-RU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Ученик </a:t>
            </a:r>
          </a:p>
          <a:p>
            <a:pPr algn="just"/>
            <a:r>
              <a:rPr lang="ru-RU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Ученик </a:t>
            </a:r>
          </a:p>
          <a:p>
            <a:pPr algn="just"/>
            <a:r>
              <a:rPr lang="ru-RU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Ученик </a:t>
            </a:r>
          </a:p>
        </p:txBody>
      </p:sp>
      <p:pic>
        <p:nvPicPr>
          <p:cNvPr id="12" name="Picture 12" descr="ÐÐ¾ÑÐ¾Ð¶ÐµÐµ Ð¸Ð·Ð¾Ð±ÑÐ°Ð¶ÐµÐ½Ð¸Ðµ">
            <a:extLst>
              <a:ext uri="{FF2B5EF4-FFF2-40B4-BE49-F238E27FC236}">
                <a16:creationId xmlns:a16="http://schemas.microsoft.com/office/drawing/2014/main" id="{50D6B332-A2B7-427D-B0F6-16F539366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219" y="4474135"/>
            <a:ext cx="2375950" cy="168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9982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0034" y="3286124"/>
            <a:ext cx="821537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52CD44-3E19-3266-34C7-FAB895A606AB}"/>
              </a:ext>
            </a:extLst>
          </p:cNvPr>
          <p:cNvSpPr txBox="1"/>
          <p:nvPr/>
        </p:nvSpPr>
        <p:spPr>
          <a:xfrm>
            <a:off x="-2628800" y="260648"/>
            <a:ext cx="152312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итоги ЕГЭ-2022 — большое </a:t>
            </a:r>
          </a:p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слабых результатов</a:t>
            </a:r>
          </a:p>
          <a:p>
            <a:pPr algn="ctr"/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542457-792C-F668-AA3A-D363BF90CAB4}"/>
              </a:ext>
            </a:extLst>
          </p:cNvPr>
          <p:cNvSpPr txBox="1"/>
          <p:nvPr/>
        </p:nvSpPr>
        <p:spPr>
          <a:xfrm>
            <a:off x="539552" y="1484784"/>
            <a:ext cx="810441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 подвёл общие итоги экзаменационной кампании 2022 года. Текущая экзаменационная кампания стала одной из самых сложных для выпускников за последние несколько лет. Средние баллы по ряду предметов заметно упали, а часть отличников не смогли подтвердить свои медали. Общие результаты экзаменов оказались заметно хуже прошлогодних. Не обошлось без скандалов. Родители и учителя обвинили комиссию по подготовке заданий ЕГЭ по биологии в намеренном усложнении вопросов экзамена. А литераторы обнаружили в контрольно-измерительных материалах (</a:t>
            </a:r>
            <a:r>
              <a:rPr lang="ru-RU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КИМах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некорректные задания.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ChangeArrowheads="1"/>
          </p:cNvSpPr>
          <p:nvPr/>
        </p:nvSpPr>
        <p:spPr bwMode="auto">
          <a:xfrm>
            <a:off x="1042988" y="2971800"/>
            <a:ext cx="7777162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sz="3600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ru-RU" sz="3500" b="1">
              <a:solidFill>
                <a:srgbClr val="000099"/>
              </a:solidFill>
              <a:latin typeface="Calibri" pitchFamily="34" charset="0"/>
            </a:endParaRPr>
          </a:p>
          <a:p>
            <a:pPr algn="ctr"/>
            <a:endParaRPr lang="ru-RU" sz="3500" b="1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35842" name="Rectangle 3"/>
          <p:cNvSpPr>
            <a:spLocks noChangeArrowheads="1"/>
          </p:cNvSpPr>
          <p:nvPr/>
        </p:nvSpPr>
        <p:spPr bwMode="auto">
          <a:xfrm>
            <a:off x="4787900" y="620713"/>
            <a:ext cx="3929063" cy="163512"/>
          </a:xfrm>
          <a:prstGeom prst="rect">
            <a:avLst/>
          </a:prstGeom>
          <a:gradFill rotWithShape="1">
            <a:gsLst>
              <a:gs pos="0">
                <a:srgbClr val="8686FF"/>
              </a:gs>
              <a:gs pos="50000">
                <a:srgbClr val="B6B6FF"/>
              </a:gs>
              <a:gs pos="100000">
                <a:srgbClr val="DBDB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5843" name="Rectangle 4"/>
          <p:cNvSpPr>
            <a:spLocks noChangeArrowheads="1"/>
          </p:cNvSpPr>
          <p:nvPr/>
        </p:nvSpPr>
        <p:spPr bwMode="auto">
          <a:xfrm>
            <a:off x="4000500" y="214313"/>
            <a:ext cx="4643438" cy="165100"/>
          </a:xfrm>
          <a:prstGeom prst="rect">
            <a:avLst/>
          </a:prstGeom>
          <a:gradFill rotWithShape="1">
            <a:gsLst>
              <a:gs pos="0">
                <a:srgbClr val="FFDE80"/>
              </a:gs>
              <a:gs pos="50000">
                <a:srgbClr val="FFE8B3"/>
              </a:gs>
              <a:gs pos="100000">
                <a:srgbClr val="FFF3D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ubTitle" idx="4294967295"/>
          </p:nvPr>
        </p:nvSpPr>
        <p:spPr>
          <a:xfrm>
            <a:off x="142875" y="142875"/>
            <a:ext cx="3951288" cy="431800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800" b="1" dirty="0">
                <a:solidFill>
                  <a:srgbClr val="360CEA"/>
                </a:solidFill>
                <a:latin typeface="Times New Roman" pitchFamily="18" charset="0"/>
                <a:cs typeface="Times New Roman" pitchFamily="18" charset="0"/>
              </a:rPr>
              <a:t>Результаты ОГЭ -2022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География 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214938" y="6524625"/>
            <a:ext cx="3929062" cy="163513"/>
          </a:xfrm>
          <a:prstGeom prst="rect">
            <a:avLst/>
          </a:prstGeom>
          <a:gradFill rotWithShape="1">
            <a:gsLst>
              <a:gs pos="0">
                <a:srgbClr val="8686FF"/>
              </a:gs>
              <a:gs pos="50000">
                <a:srgbClr val="B6B6FF"/>
              </a:gs>
              <a:gs pos="100000">
                <a:srgbClr val="DBDB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itchFamily="34" charset="0"/>
            </a:endParaRPr>
          </a:p>
        </p:txBody>
      </p:sp>
      <p:sp>
        <p:nvSpPr>
          <p:cNvPr id="35846" name="Rectangle 4"/>
          <p:cNvSpPr>
            <a:spLocks noChangeArrowheads="1"/>
          </p:cNvSpPr>
          <p:nvPr/>
        </p:nvSpPr>
        <p:spPr bwMode="auto">
          <a:xfrm>
            <a:off x="3635375" y="6692900"/>
            <a:ext cx="4643438" cy="165100"/>
          </a:xfrm>
          <a:prstGeom prst="rect">
            <a:avLst/>
          </a:prstGeom>
          <a:gradFill rotWithShape="1">
            <a:gsLst>
              <a:gs pos="0">
                <a:srgbClr val="FFDE80"/>
              </a:gs>
              <a:gs pos="50000">
                <a:srgbClr val="FFE8B3"/>
              </a:gs>
              <a:gs pos="100000">
                <a:srgbClr val="FFF3D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8350" y="0"/>
            <a:ext cx="75565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067" name="Group 2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229392"/>
              </p:ext>
            </p:extLst>
          </p:nvPr>
        </p:nvGraphicFramePr>
        <p:xfrm>
          <a:off x="214251" y="1571612"/>
          <a:ext cx="8715467" cy="1920240"/>
        </p:xfrm>
        <a:graphic>
          <a:graphicData uri="http://schemas.openxmlformats.org/drawingml/2006/table">
            <a:tbl>
              <a:tblPr/>
              <a:tblGrid>
                <a:gridCol w="15584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8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62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91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91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73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4302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9690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9164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Предмет</a:t>
                      </a: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обучающихся, сдававших экзамены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Результаты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Средняя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 по школе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Качество знаний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успевае-мости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74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«5»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«4»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«3»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«2»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74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География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3,7</a:t>
                      </a: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59%</a:t>
                      </a: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93%</a:t>
                      </a: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7192150"/>
                  </a:ext>
                </a:extLst>
              </a:tr>
            </a:tbl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C77200F-EE13-4627-A2A3-99EC2A27F75C}"/>
              </a:ext>
            </a:extLst>
          </p:cNvPr>
          <p:cNvSpPr/>
          <p:nvPr/>
        </p:nvSpPr>
        <p:spPr>
          <a:xfrm>
            <a:off x="1509109" y="3722151"/>
            <a:ext cx="5670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Получили неудовлетворительно за экзамен: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F90A8D3-D0C8-4E80-8D0F-9E25AAD532CA}"/>
              </a:ext>
            </a:extLst>
          </p:cNvPr>
          <p:cNvSpPr/>
          <p:nvPr/>
        </p:nvSpPr>
        <p:spPr>
          <a:xfrm>
            <a:off x="1042988" y="443037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buAutoNum type="arabicPeriod"/>
            </a:pPr>
            <a:r>
              <a:rPr lang="ru-RU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Ученица </a:t>
            </a:r>
          </a:p>
          <a:p>
            <a:pPr marL="342900" indent="-342900" algn="just">
              <a:buAutoNum type="arabicPeriod"/>
            </a:pPr>
            <a:r>
              <a:rPr lang="ru-RU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Ученица </a:t>
            </a:r>
          </a:p>
          <a:p>
            <a:pPr marL="342900" indent="-342900" algn="just">
              <a:buAutoNum type="arabicPeriod"/>
            </a:pPr>
            <a:r>
              <a:rPr lang="ru-RU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Ученик </a:t>
            </a:r>
          </a:p>
        </p:txBody>
      </p:sp>
      <p:pic>
        <p:nvPicPr>
          <p:cNvPr id="12" name="Picture 12" descr="ÐÐ¾ÑÐ¾Ð¶ÐµÐµ Ð¸Ð·Ð¾Ð±ÑÐ°Ð¶ÐµÐ½Ð¸Ðµ">
            <a:extLst>
              <a:ext uri="{FF2B5EF4-FFF2-40B4-BE49-F238E27FC236}">
                <a16:creationId xmlns:a16="http://schemas.microsoft.com/office/drawing/2014/main" id="{8729F8F9-B89D-4127-9E1C-52B5BF0BB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129" y="4483193"/>
            <a:ext cx="2375950" cy="168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1725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ChangeArrowheads="1"/>
          </p:cNvSpPr>
          <p:nvPr/>
        </p:nvSpPr>
        <p:spPr bwMode="auto">
          <a:xfrm>
            <a:off x="1042988" y="2971800"/>
            <a:ext cx="7777162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sz="3600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ru-RU" sz="3500" b="1">
              <a:solidFill>
                <a:srgbClr val="000099"/>
              </a:solidFill>
              <a:latin typeface="Calibri" pitchFamily="34" charset="0"/>
            </a:endParaRPr>
          </a:p>
          <a:p>
            <a:pPr algn="ctr"/>
            <a:endParaRPr lang="ru-RU" sz="3500" b="1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35842" name="Rectangle 3"/>
          <p:cNvSpPr>
            <a:spLocks noChangeArrowheads="1"/>
          </p:cNvSpPr>
          <p:nvPr/>
        </p:nvSpPr>
        <p:spPr bwMode="auto">
          <a:xfrm>
            <a:off x="4787900" y="620713"/>
            <a:ext cx="3929063" cy="163512"/>
          </a:xfrm>
          <a:prstGeom prst="rect">
            <a:avLst/>
          </a:prstGeom>
          <a:gradFill rotWithShape="1">
            <a:gsLst>
              <a:gs pos="0">
                <a:srgbClr val="8686FF"/>
              </a:gs>
              <a:gs pos="50000">
                <a:srgbClr val="B6B6FF"/>
              </a:gs>
              <a:gs pos="100000">
                <a:srgbClr val="DBDB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5843" name="Rectangle 4"/>
          <p:cNvSpPr>
            <a:spLocks noChangeArrowheads="1"/>
          </p:cNvSpPr>
          <p:nvPr/>
        </p:nvSpPr>
        <p:spPr bwMode="auto">
          <a:xfrm>
            <a:off x="4000500" y="214313"/>
            <a:ext cx="4643438" cy="165100"/>
          </a:xfrm>
          <a:prstGeom prst="rect">
            <a:avLst/>
          </a:prstGeom>
          <a:gradFill rotWithShape="1">
            <a:gsLst>
              <a:gs pos="0">
                <a:srgbClr val="FFDE80"/>
              </a:gs>
              <a:gs pos="50000">
                <a:srgbClr val="FFE8B3"/>
              </a:gs>
              <a:gs pos="100000">
                <a:srgbClr val="FFF3D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ubTitle" idx="4294967295"/>
          </p:nvPr>
        </p:nvSpPr>
        <p:spPr>
          <a:xfrm>
            <a:off x="142875" y="142875"/>
            <a:ext cx="3951288" cy="431800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800" b="1" dirty="0">
                <a:solidFill>
                  <a:srgbClr val="360CEA"/>
                </a:solidFill>
                <a:latin typeface="Times New Roman" pitchFamily="18" charset="0"/>
                <a:cs typeface="Times New Roman" pitchFamily="18" charset="0"/>
              </a:rPr>
              <a:t>Результаты ОГЭ -2022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Обществознание 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214938" y="6524625"/>
            <a:ext cx="3929062" cy="163513"/>
          </a:xfrm>
          <a:prstGeom prst="rect">
            <a:avLst/>
          </a:prstGeom>
          <a:gradFill rotWithShape="1">
            <a:gsLst>
              <a:gs pos="0">
                <a:srgbClr val="8686FF"/>
              </a:gs>
              <a:gs pos="50000">
                <a:srgbClr val="B6B6FF"/>
              </a:gs>
              <a:gs pos="100000">
                <a:srgbClr val="DBDB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itchFamily="34" charset="0"/>
            </a:endParaRPr>
          </a:p>
        </p:txBody>
      </p:sp>
      <p:sp>
        <p:nvSpPr>
          <p:cNvPr id="35846" name="Rectangle 4"/>
          <p:cNvSpPr>
            <a:spLocks noChangeArrowheads="1"/>
          </p:cNvSpPr>
          <p:nvPr/>
        </p:nvSpPr>
        <p:spPr bwMode="auto">
          <a:xfrm>
            <a:off x="3635375" y="6692900"/>
            <a:ext cx="4643438" cy="165100"/>
          </a:xfrm>
          <a:prstGeom prst="rect">
            <a:avLst/>
          </a:prstGeom>
          <a:gradFill rotWithShape="1">
            <a:gsLst>
              <a:gs pos="0">
                <a:srgbClr val="FFDE80"/>
              </a:gs>
              <a:gs pos="50000">
                <a:srgbClr val="FFE8B3"/>
              </a:gs>
              <a:gs pos="100000">
                <a:srgbClr val="FFF3D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8350" y="0"/>
            <a:ext cx="75565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067" name="Group 2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158942"/>
              </p:ext>
            </p:extLst>
          </p:nvPr>
        </p:nvGraphicFramePr>
        <p:xfrm>
          <a:off x="214266" y="1469708"/>
          <a:ext cx="8715467" cy="1920240"/>
        </p:xfrm>
        <a:graphic>
          <a:graphicData uri="http://schemas.openxmlformats.org/drawingml/2006/table">
            <a:tbl>
              <a:tblPr/>
              <a:tblGrid>
                <a:gridCol w="15584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8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62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91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91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73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4302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9690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9164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Предмет</a:t>
                      </a: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обучающихся, сдававших экзамены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Результаты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Средняя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 по школе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Качество знаний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успевае-мости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74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«5»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«4»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«3»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«2»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74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Общество-знание</a:t>
                      </a: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3,25</a:t>
                      </a: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37,5%</a:t>
                      </a: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87,5%</a:t>
                      </a: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7192150"/>
                  </a:ext>
                </a:extLst>
              </a:tr>
            </a:tbl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039EF80-824D-4EF2-9DF3-41EC104CEAA2}"/>
              </a:ext>
            </a:extLst>
          </p:cNvPr>
          <p:cNvSpPr/>
          <p:nvPr/>
        </p:nvSpPr>
        <p:spPr>
          <a:xfrm>
            <a:off x="1979712" y="3815397"/>
            <a:ext cx="58378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Получила неудовлетворительно за экзамен: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C5D3C18-9EFF-470D-AE3A-33BFBAC04A30}"/>
              </a:ext>
            </a:extLst>
          </p:cNvPr>
          <p:cNvSpPr/>
          <p:nvPr/>
        </p:nvSpPr>
        <p:spPr>
          <a:xfrm>
            <a:off x="755576" y="437177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ru-RU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ru-RU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Ученица </a:t>
            </a:r>
          </a:p>
          <a:p>
            <a:pPr algn="just"/>
            <a:endParaRPr lang="ru-RU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2" descr="ÐÐ¾ÑÐ¾Ð¶ÐµÐµ Ð¸Ð·Ð¾Ð±ÑÐ°Ð¶ÐµÐ½Ð¸Ðµ">
            <a:extLst>
              <a:ext uri="{FF2B5EF4-FFF2-40B4-BE49-F238E27FC236}">
                <a16:creationId xmlns:a16="http://schemas.microsoft.com/office/drawing/2014/main" id="{84074AC4-FE61-4553-AD6D-8C1613C94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047" y="4380904"/>
            <a:ext cx="2375950" cy="168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4525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ChangeArrowheads="1"/>
          </p:cNvSpPr>
          <p:nvPr/>
        </p:nvSpPr>
        <p:spPr bwMode="auto">
          <a:xfrm>
            <a:off x="1042988" y="2971800"/>
            <a:ext cx="7777162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sz="3600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ru-RU" sz="3500" b="1">
              <a:solidFill>
                <a:srgbClr val="000099"/>
              </a:solidFill>
              <a:latin typeface="Calibri" pitchFamily="34" charset="0"/>
            </a:endParaRPr>
          </a:p>
          <a:p>
            <a:pPr algn="ctr"/>
            <a:endParaRPr lang="ru-RU" sz="3500" b="1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35842" name="Rectangle 3"/>
          <p:cNvSpPr>
            <a:spLocks noChangeArrowheads="1"/>
          </p:cNvSpPr>
          <p:nvPr/>
        </p:nvSpPr>
        <p:spPr bwMode="auto">
          <a:xfrm>
            <a:off x="4787900" y="620713"/>
            <a:ext cx="3929063" cy="163512"/>
          </a:xfrm>
          <a:prstGeom prst="rect">
            <a:avLst/>
          </a:prstGeom>
          <a:gradFill rotWithShape="1">
            <a:gsLst>
              <a:gs pos="0">
                <a:srgbClr val="8686FF"/>
              </a:gs>
              <a:gs pos="50000">
                <a:srgbClr val="B6B6FF"/>
              </a:gs>
              <a:gs pos="100000">
                <a:srgbClr val="DBDB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5843" name="Rectangle 4"/>
          <p:cNvSpPr>
            <a:spLocks noChangeArrowheads="1"/>
          </p:cNvSpPr>
          <p:nvPr/>
        </p:nvSpPr>
        <p:spPr bwMode="auto">
          <a:xfrm>
            <a:off x="4000500" y="214313"/>
            <a:ext cx="4643438" cy="165100"/>
          </a:xfrm>
          <a:prstGeom prst="rect">
            <a:avLst/>
          </a:prstGeom>
          <a:gradFill rotWithShape="1">
            <a:gsLst>
              <a:gs pos="0">
                <a:srgbClr val="FFDE80"/>
              </a:gs>
              <a:gs pos="50000">
                <a:srgbClr val="FFE8B3"/>
              </a:gs>
              <a:gs pos="100000">
                <a:srgbClr val="FFF3D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ubTitle" idx="4294967295"/>
          </p:nvPr>
        </p:nvSpPr>
        <p:spPr>
          <a:xfrm>
            <a:off x="142875" y="142875"/>
            <a:ext cx="3951288" cy="431800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800" b="1" dirty="0">
                <a:solidFill>
                  <a:srgbClr val="360CEA"/>
                </a:solidFill>
                <a:latin typeface="Times New Roman" pitchFamily="18" charset="0"/>
                <a:cs typeface="Times New Roman" pitchFamily="18" charset="0"/>
              </a:rPr>
              <a:t>Результаты ОГЭ -2022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Английский язык 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214938" y="6524625"/>
            <a:ext cx="3929062" cy="163513"/>
          </a:xfrm>
          <a:prstGeom prst="rect">
            <a:avLst/>
          </a:prstGeom>
          <a:gradFill rotWithShape="1">
            <a:gsLst>
              <a:gs pos="0">
                <a:srgbClr val="8686FF"/>
              </a:gs>
              <a:gs pos="50000">
                <a:srgbClr val="B6B6FF"/>
              </a:gs>
              <a:gs pos="100000">
                <a:srgbClr val="DBDB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itchFamily="34" charset="0"/>
            </a:endParaRPr>
          </a:p>
        </p:txBody>
      </p:sp>
      <p:sp>
        <p:nvSpPr>
          <p:cNvPr id="35846" name="Rectangle 4"/>
          <p:cNvSpPr>
            <a:spLocks noChangeArrowheads="1"/>
          </p:cNvSpPr>
          <p:nvPr/>
        </p:nvSpPr>
        <p:spPr bwMode="auto">
          <a:xfrm>
            <a:off x="3635375" y="6692900"/>
            <a:ext cx="4643438" cy="165100"/>
          </a:xfrm>
          <a:prstGeom prst="rect">
            <a:avLst/>
          </a:prstGeom>
          <a:gradFill rotWithShape="1">
            <a:gsLst>
              <a:gs pos="0">
                <a:srgbClr val="FFDE80"/>
              </a:gs>
              <a:gs pos="50000">
                <a:srgbClr val="FFE8B3"/>
              </a:gs>
              <a:gs pos="100000">
                <a:srgbClr val="FFF3D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8350" y="0"/>
            <a:ext cx="75565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067" name="Group 2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8054274"/>
              </p:ext>
            </p:extLst>
          </p:nvPr>
        </p:nvGraphicFramePr>
        <p:xfrm>
          <a:off x="214266" y="1469708"/>
          <a:ext cx="8715467" cy="1920240"/>
        </p:xfrm>
        <a:graphic>
          <a:graphicData uri="http://schemas.openxmlformats.org/drawingml/2006/table">
            <a:tbl>
              <a:tblPr/>
              <a:tblGrid>
                <a:gridCol w="15584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8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62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91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91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73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4302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9690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9164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Предмет</a:t>
                      </a: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обучающихся, сдававших экзамены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Результаты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Средняя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 по школе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Качество знаний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успевае-мости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74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«5»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«4»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«3»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«2»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74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Английский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язык</a:t>
                      </a: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4,25</a:t>
                      </a: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40%</a:t>
                      </a: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71921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7906371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ChangeArrowheads="1"/>
          </p:cNvSpPr>
          <p:nvPr/>
        </p:nvSpPr>
        <p:spPr bwMode="auto">
          <a:xfrm>
            <a:off x="1042988" y="2971800"/>
            <a:ext cx="7777162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sz="3600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ru-RU" sz="3500" b="1">
              <a:solidFill>
                <a:srgbClr val="000099"/>
              </a:solidFill>
              <a:latin typeface="Calibri" pitchFamily="34" charset="0"/>
            </a:endParaRPr>
          </a:p>
          <a:p>
            <a:pPr algn="ctr"/>
            <a:endParaRPr lang="ru-RU" sz="3500" b="1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35842" name="Rectangle 3"/>
          <p:cNvSpPr>
            <a:spLocks noChangeArrowheads="1"/>
          </p:cNvSpPr>
          <p:nvPr/>
        </p:nvSpPr>
        <p:spPr bwMode="auto">
          <a:xfrm>
            <a:off x="4787900" y="620713"/>
            <a:ext cx="3929063" cy="163512"/>
          </a:xfrm>
          <a:prstGeom prst="rect">
            <a:avLst/>
          </a:prstGeom>
          <a:gradFill rotWithShape="1">
            <a:gsLst>
              <a:gs pos="0">
                <a:srgbClr val="8686FF"/>
              </a:gs>
              <a:gs pos="50000">
                <a:srgbClr val="B6B6FF"/>
              </a:gs>
              <a:gs pos="100000">
                <a:srgbClr val="DBDB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5843" name="Rectangle 4"/>
          <p:cNvSpPr>
            <a:spLocks noChangeArrowheads="1"/>
          </p:cNvSpPr>
          <p:nvPr/>
        </p:nvSpPr>
        <p:spPr bwMode="auto">
          <a:xfrm>
            <a:off x="4000500" y="214313"/>
            <a:ext cx="4643438" cy="165100"/>
          </a:xfrm>
          <a:prstGeom prst="rect">
            <a:avLst/>
          </a:prstGeom>
          <a:gradFill rotWithShape="1">
            <a:gsLst>
              <a:gs pos="0">
                <a:srgbClr val="FFDE80"/>
              </a:gs>
              <a:gs pos="50000">
                <a:srgbClr val="FFE8B3"/>
              </a:gs>
              <a:gs pos="100000">
                <a:srgbClr val="FFF3D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ubTitle" idx="4294967295"/>
          </p:nvPr>
        </p:nvSpPr>
        <p:spPr>
          <a:xfrm>
            <a:off x="142875" y="142875"/>
            <a:ext cx="3951288" cy="431800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800" b="1" dirty="0">
                <a:solidFill>
                  <a:srgbClr val="360CEA"/>
                </a:solidFill>
                <a:latin typeface="Times New Roman" pitchFamily="18" charset="0"/>
                <a:cs typeface="Times New Roman" pitchFamily="18" charset="0"/>
              </a:rPr>
              <a:t>Результаты ОГЭ -2022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Литература 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214938" y="6524625"/>
            <a:ext cx="3929062" cy="163513"/>
          </a:xfrm>
          <a:prstGeom prst="rect">
            <a:avLst/>
          </a:prstGeom>
          <a:gradFill rotWithShape="1">
            <a:gsLst>
              <a:gs pos="0">
                <a:srgbClr val="8686FF"/>
              </a:gs>
              <a:gs pos="50000">
                <a:srgbClr val="B6B6FF"/>
              </a:gs>
              <a:gs pos="100000">
                <a:srgbClr val="DBDB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itchFamily="34" charset="0"/>
            </a:endParaRPr>
          </a:p>
        </p:txBody>
      </p:sp>
      <p:sp>
        <p:nvSpPr>
          <p:cNvPr id="35846" name="Rectangle 4"/>
          <p:cNvSpPr>
            <a:spLocks noChangeArrowheads="1"/>
          </p:cNvSpPr>
          <p:nvPr/>
        </p:nvSpPr>
        <p:spPr bwMode="auto">
          <a:xfrm>
            <a:off x="3635375" y="6692900"/>
            <a:ext cx="4643438" cy="165100"/>
          </a:xfrm>
          <a:prstGeom prst="rect">
            <a:avLst/>
          </a:prstGeom>
          <a:gradFill rotWithShape="1">
            <a:gsLst>
              <a:gs pos="0">
                <a:srgbClr val="FFDE80"/>
              </a:gs>
              <a:gs pos="50000">
                <a:srgbClr val="FFE8B3"/>
              </a:gs>
              <a:gs pos="100000">
                <a:srgbClr val="FFF3D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8350" y="0"/>
            <a:ext cx="75565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067" name="Group 2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6690985"/>
              </p:ext>
            </p:extLst>
          </p:nvPr>
        </p:nvGraphicFramePr>
        <p:xfrm>
          <a:off x="214266" y="1469708"/>
          <a:ext cx="8715467" cy="1844733"/>
        </p:xfrm>
        <a:graphic>
          <a:graphicData uri="http://schemas.openxmlformats.org/drawingml/2006/table">
            <a:tbl>
              <a:tblPr/>
              <a:tblGrid>
                <a:gridCol w="15584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8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62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91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91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73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4302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9690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9164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Предмет</a:t>
                      </a: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обучающихся, сдававших экзамены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Результаты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Средняя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 по школе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Качество знаний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успевае-мости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74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«5»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«4»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«3»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«2»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74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литература</a:t>
                      </a: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3,75</a:t>
                      </a: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75%</a:t>
                      </a: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71921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8142225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ChangeArrowheads="1"/>
          </p:cNvSpPr>
          <p:nvPr/>
        </p:nvSpPr>
        <p:spPr bwMode="auto">
          <a:xfrm>
            <a:off x="1042988" y="2971800"/>
            <a:ext cx="7777162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sz="3600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ru-RU" sz="3500" b="1">
              <a:solidFill>
                <a:srgbClr val="000099"/>
              </a:solidFill>
              <a:latin typeface="Calibri" pitchFamily="34" charset="0"/>
            </a:endParaRPr>
          </a:p>
          <a:p>
            <a:pPr algn="ctr"/>
            <a:endParaRPr lang="ru-RU" sz="3500" b="1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35842" name="Rectangle 3"/>
          <p:cNvSpPr>
            <a:spLocks noChangeArrowheads="1"/>
          </p:cNvSpPr>
          <p:nvPr/>
        </p:nvSpPr>
        <p:spPr bwMode="auto">
          <a:xfrm>
            <a:off x="4787900" y="620713"/>
            <a:ext cx="3929063" cy="163512"/>
          </a:xfrm>
          <a:prstGeom prst="rect">
            <a:avLst/>
          </a:prstGeom>
          <a:gradFill rotWithShape="1">
            <a:gsLst>
              <a:gs pos="0">
                <a:srgbClr val="8686FF"/>
              </a:gs>
              <a:gs pos="50000">
                <a:srgbClr val="B6B6FF"/>
              </a:gs>
              <a:gs pos="100000">
                <a:srgbClr val="DBDB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5843" name="Rectangle 4"/>
          <p:cNvSpPr>
            <a:spLocks noChangeArrowheads="1"/>
          </p:cNvSpPr>
          <p:nvPr/>
        </p:nvSpPr>
        <p:spPr bwMode="auto">
          <a:xfrm>
            <a:off x="4000500" y="214313"/>
            <a:ext cx="4643438" cy="165100"/>
          </a:xfrm>
          <a:prstGeom prst="rect">
            <a:avLst/>
          </a:prstGeom>
          <a:gradFill rotWithShape="1">
            <a:gsLst>
              <a:gs pos="0">
                <a:srgbClr val="FFDE80"/>
              </a:gs>
              <a:gs pos="50000">
                <a:srgbClr val="FFE8B3"/>
              </a:gs>
              <a:gs pos="100000">
                <a:srgbClr val="FFF3D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ubTitle" idx="4294967295"/>
          </p:nvPr>
        </p:nvSpPr>
        <p:spPr>
          <a:xfrm>
            <a:off x="142875" y="142875"/>
            <a:ext cx="3951288" cy="431800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800" b="1" dirty="0">
                <a:solidFill>
                  <a:srgbClr val="360CEA"/>
                </a:solidFill>
                <a:latin typeface="Times New Roman" pitchFamily="18" charset="0"/>
                <a:cs typeface="Times New Roman" pitchFamily="18" charset="0"/>
              </a:rPr>
              <a:t>Результаты ОГЭ -2022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История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214938" y="6524625"/>
            <a:ext cx="3929062" cy="163513"/>
          </a:xfrm>
          <a:prstGeom prst="rect">
            <a:avLst/>
          </a:prstGeom>
          <a:gradFill rotWithShape="1">
            <a:gsLst>
              <a:gs pos="0">
                <a:srgbClr val="8686FF"/>
              </a:gs>
              <a:gs pos="50000">
                <a:srgbClr val="B6B6FF"/>
              </a:gs>
              <a:gs pos="100000">
                <a:srgbClr val="DBDB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itchFamily="34" charset="0"/>
            </a:endParaRPr>
          </a:p>
        </p:txBody>
      </p:sp>
      <p:sp>
        <p:nvSpPr>
          <p:cNvPr id="35846" name="Rectangle 4"/>
          <p:cNvSpPr>
            <a:spLocks noChangeArrowheads="1"/>
          </p:cNvSpPr>
          <p:nvPr/>
        </p:nvSpPr>
        <p:spPr bwMode="auto">
          <a:xfrm>
            <a:off x="3635375" y="6692900"/>
            <a:ext cx="4643438" cy="165100"/>
          </a:xfrm>
          <a:prstGeom prst="rect">
            <a:avLst/>
          </a:prstGeom>
          <a:gradFill rotWithShape="1">
            <a:gsLst>
              <a:gs pos="0">
                <a:srgbClr val="FFDE80"/>
              </a:gs>
              <a:gs pos="50000">
                <a:srgbClr val="FFE8B3"/>
              </a:gs>
              <a:gs pos="100000">
                <a:srgbClr val="FFF3D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8350" y="0"/>
            <a:ext cx="75565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067" name="Group 2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826848"/>
              </p:ext>
            </p:extLst>
          </p:nvPr>
        </p:nvGraphicFramePr>
        <p:xfrm>
          <a:off x="214266" y="1469708"/>
          <a:ext cx="8715467" cy="1844733"/>
        </p:xfrm>
        <a:graphic>
          <a:graphicData uri="http://schemas.openxmlformats.org/drawingml/2006/table">
            <a:tbl>
              <a:tblPr/>
              <a:tblGrid>
                <a:gridCol w="15584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8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62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91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91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73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4302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9690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9164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Предмет</a:t>
                      </a: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обучающихся, сдававших экзамены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Результаты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Средняя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 по школе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Качество знаний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успевае-мости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74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«5»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«4»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«3»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«2»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74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история</a:t>
                      </a: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3,8</a:t>
                      </a: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80%</a:t>
                      </a: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71921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7045019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ChangeArrowheads="1"/>
          </p:cNvSpPr>
          <p:nvPr/>
        </p:nvSpPr>
        <p:spPr bwMode="auto">
          <a:xfrm>
            <a:off x="1042988" y="2971800"/>
            <a:ext cx="7777162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sz="3600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ru-RU" sz="3500" b="1">
              <a:solidFill>
                <a:srgbClr val="000099"/>
              </a:solidFill>
              <a:latin typeface="Calibri" pitchFamily="34" charset="0"/>
            </a:endParaRPr>
          </a:p>
          <a:p>
            <a:pPr algn="ctr"/>
            <a:endParaRPr lang="ru-RU" sz="3500" b="1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35842" name="Rectangle 3"/>
          <p:cNvSpPr>
            <a:spLocks noChangeArrowheads="1"/>
          </p:cNvSpPr>
          <p:nvPr/>
        </p:nvSpPr>
        <p:spPr bwMode="auto">
          <a:xfrm>
            <a:off x="4787900" y="620713"/>
            <a:ext cx="3929063" cy="163512"/>
          </a:xfrm>
          <a:prstGeom prst="rect">
            <a:avLst/>
          </a:prstGeom>
          <a:gradFill rotWithShape="1">
            <a:gsLst>
              <a:gs pos="0">
                <a:srgbClr val="8686FF"/>
              </a:gs>
              <a:gs pos="50000">
                <a:srgbClr val="B6B6FF"/>
              </a:gs>
              <a:gs pos="100000">
                <a:srgbClr val="DBDB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5843" name="Rectangle 4"/>
          <p:cNvSpPr>
            <a:spLocks noChangeArrowheads="1"/>
          </p:cNvSpPr>
          <p:nvPr/>
        </p:nvSpPr>
        <p:spPr bwMode="auto">
          <a:xfrm>
            <a:off x="4000500" y="214313"/>
            <a:ext cx="4643438" cy="165100"/>
          </a:xfrm>
          <a:prstGeom prst="rect">
            <a:avLst/>
          </a:prstGeom>
          <a:gradFill rotWithShape="1">
            <a:gsLst>
              <a:gs pos="0">
                <a:srgbClr val="FFDE80"/>
              </a:gs>
              <a:gs pos="50000">
                <a:srgbClr val="FFE8B3"/>
              </a:gs>
              <a:gs pos="100000">
                <a:srgbClr val="FFF3D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ubTitle" idx="4294967295"/>
          </p:nvPr>
        </p:nvSpPr>
        <p:spPr>
          <a:xfrm>
            <a:off x="142875" y="142875"/>
            <a:ext cx="3951288" cy="431800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800" b="1" dirty="0">
                <a:solidFill>
                  <a:srgbClr val="360CEA"/>
                </a:solidFill>
                <a:latin typeface="Times New Roman" pitchFamily="18" charset="0"/>
                <a:cs typeface="Times New Roman" pitchFamily="18" charset="0"/>
              </a:rPr>
              <a:t>Результаты ОГЭ -2022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Физика 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214938" y="6524625"/>
            <a:ext cx="3929062" cy="163513"/>
          </a:xfrm>
          <a:prstGeom prst="rect">
            <a:avLst/>
          </a:prstGeom>
          <a:gradFill rotWithShape="1">
            <a:gsLst>
              <a:gs pos="0">
                <a:srgbClr val="8686FF"/>
              </a:gs>
              <a:gs pos="50000">
                <a:srgbClr val="B6B6FF"/>
              </a:gs>
              <a:gs pos="100000">
                <a:srgbClr val="DBDB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itchFamily="34" charset="0"/>
            </a:endParaRPr>
          </a:p>
        </p:txBody>
      </p:sp>
      <p:sp>
        <p:nvSpPr>
          <p:cNvPr id="35846" name="Rectangle 4"/>
          <p:cNvSpPr>
            <a:spLocks noChangeArrowheads="1"/>
          </p:cNvSpPr>
          <p:nvPr/>
        </p:nvSpPr>
        <p:spPr bwMode="auto">
          <a:xfrm>
            <a:off x="3635375" y="6692900"/>
            <a:ext cx="4643438" cy="165100"/>
          </a:xfrm>
          <a:prstGeom prst="rect">
            <a:avLst/>
          </a:prstGeom>
          <a:gradFill rotWithShape="1">
            <a:gsLst>
              <a:gs pos="0">
                <a:srgbClr val="FFDE80"/>
              </a:gs>
              <a:gs pos="50000">
                <a:srgbClr val="FFE8B3"/>
              </a:gs>
              <a:gs pos="100000">
                <a:srgbClr val="FFF3D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8350" y="0"/>
            <a:ext cx="75565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067" name="Group 2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207215"/>
              </p:ext>
            </p:extLst>
          </p:nvPr>
        </p:nvGraphicFramePr>
        <p:xfrm>
          <a:off x="214266" y="1469708"/>
          <a:ext cx="8715467" cy="1844733"/>
        </p:xfrm>
        <a:graphic>
          <a:graphicData uri="http://schemas.openxmlformats.org/drawingml/2006/table">
            <a:tbl>
              <a:tblPr/>
              <a:tblGrid>
                <a:gridCol w="15584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8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62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91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91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73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4302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9690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9164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Предмет</a:t>
                      </a: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обучающихся, сдававших экзамены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Результаты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Средняя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 по школе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Качество знаний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успевае-мости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74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«5»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«4»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«3»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«2»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74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Физика</a:t>
                      </a: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3,25</a:t>
                      </a: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25%</a:t>
                      </a: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71921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833680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ChangeArrowheads="1"/>
          </p:cNvSpPr>
          <p:nvPr/>
        </p:nvSpPr>
        <p:spPr bwMode="auto">
          <a:xfrm>
            <a:off x="1042988" y="2971800"/>
            <a:ext cx="7777162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sz="3600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ru-RU" sz="3500" b="1">
              <a:solidFill>
                <a:srgbClr val="000099"/>
              </a:solidFill>
              <a:latin typeface="Calibri" pitchFamily="34" charset="0"/>
            </a:endParaRPr>
          </a:p>
          <a:p>
            <a:pPr algn="ctr"/>
            <a:endParaRPr lang="ru-RU" sz="3500" b="1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35842" name="Rectangle 3"/>
          <p:cNvSpPr>
            <a:spLocks noChangeArrowheads="1"/>
          </p:cNvSpPr>
          <p:nvPr/>
        </p:nvSpPr>
        <p:spPr bwMode="auto">
          <a:xfrm>
            <a:off x="4787900" y="620713"/>
            <a:ext cx="3929063" cy="163512"/>
          </a:xfrm>
          <a:prstGeom prst="rect">
            <a:avLst/>
          </a:prstGeom>
          <a:gradFill rotWithShape="1">
            <a:gsLst>
              <a:gs pos="0">
                <a:srgbClr val="8686FF"/>
              </a:gs>
              <a:gs pos="50000">
                <a:srgbClr val="B6B6FF"/>
              </a:gs>
              <a:gs pos="100000">
                <a:srgbClr val="DBDB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5843" name="Rectangle 4"/>
          <p:cNvSpPr>
            <a:spLocks noChangeArrowheads="1"/>
          </p:cNvSpPr>
          <p:nvPr/>
        </p:nvSpPr>
        <p:spPr bwMode="auto">
          <a:xfrm>
            <a:off x="4000500" y="214313"/>
            <a:ext cx="4643438" cy="165100"/>
          </a:xfrm>
          <a:prstGeom prst="rect">
            <a:avLst/>
          </a:prstGeom>
          <a:gradFill rotWithShape="1">
            <a:gsLst>
              <a:gs pos="0">
                <a:srgbClr val="FFDE80"/>
              </a:gs>
              <a:gs pos="50000">
                <a:srgbClr val="FFE8B3"/>
              </a:gs>
              <a:gs pos="100000">
                <a:srgbClr val="FFF3D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ubTitle" idx="4294967295"/>
          </p:nvPr>
        </p:nvSpPr>
        <p:spPr>
          <a:xfrm>
            <a:off x="142875" y="142875"/>
            <a:ext cx="3951288" cy="431800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800" b="1" dirty="0">
                <a:solidFill>
                  <a:srgbClr val="360CEA"/>
                </a:solidFill>
                <a:latin typeface="Times New Roman" pitchFamily="18" charset="0"/>
                <a:cs typeface="Times New Roman" pitchFamily="18" charset="0"/>
              </a:rPr>
              <a:t>Результаты ОГЭ -2022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Биология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214938" y="6524625"/>
            <a:ext cx="3929062" cy="163513"/>
          </a:xfrm>
          <a:prstGeom prst="rect">
            <a:avLst/>
          </a:prstGeom>
          <a:gradFill rotWithShape="1">
            <a:gsLst>
              <a:gs pos="0">
                <a:srgbClr val="8686FF"/>
              </a:gs>
              <a:gs pos="50000">
                <a:srgbClr val="B6B6FF"/>
              </a:gs>
              <a:gs pos="100000">
                <a:srgbClr val="DBDB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itchFamily="34" charset="0"/>
            </a:endParaRPr>
          </a:p>
        </p:txBody>
      </p:sp>
      <p:sp>
        <p:nvSpPr>
          <p:cNvPr id="35846" name="Rectangle 4"/>
          <p:cNvSpPr>
            <a:spLocks noChangeArrowheads="1"/>
          </p:cNvSpPr>
          <p:nvPr/>
        </p:nvSpPr>
        <p:spPr bwMode="auto">
          <a:xfrm>
            <a:off x="3635375" y="6692900"/>
            <a:ext cx="4643438" cy="165100"/>
          </a:xfrm>
          <a:prstGeom prst="rect">
            <a:avLst/>
          </a:prstGeom>
          <a:gradFill rotWithShape="1">
            <a:gsLst>
              <a:gs pos="0">
                <a:srgbClr val="FFDE80"/>
              </a:gs>
              <a:gs pos="50000">
                <a:srgbClr val="FFE8B3"/>
              </a:gs>
              <a:gs pos="100000">
                <a:srgbClr val="FFF3D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8350" y="0"/>
            <a:ext cx="75565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067" name="Group 2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1440460"/>
              </p:ext>
            </p:extLst>
          </p:nvPr>
        </p:nvGraphicFramePr>
        <p:xfrm>
          <a:off x="214266" y="1469708"/>
          <a:ext cx="8715467" cy="1844733"/>
        </p:xfrm>
        <a:graphic>
          <a:graphicData uri="http://schemas.openxmlformats.org/drawingml/2006/table">
            <a:tbl>
              <a:tblPr/>
              <a:tblGrid>
                <a:gridCol w="15584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8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62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91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91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73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4302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9690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9164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Предмет</a:t>
                      </a: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обучающихся, сдававших экзамены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Результаты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Средняя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 по школе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Качество знаний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успевае-мости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74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«5»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«4»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«3»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«2»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74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биология</a:t>
                      </a: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3,8</a:t>
                      </a: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64,7%</a:t>
                      </a: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71921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0443015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ChangeArrowheads="1"/>
          </p:cNvSpPr>
          <p:nvPr/>
        </p:nvSpPr>
        <p:spPr bwMode="auto">
          <a:xfrm>
            <a:off x="1042988" y="2971800"/>
            <a:ext cx="7777162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sz="3600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ru-RU" sz="3500" b="1">
              <a:solidFill>
                <a:srgbClr val="000099"/>
              </a:solidFill>
              <a:latin typeface="Calibri" pitchFamily="34" charset="0"/>
            </a:endParaRPr>
          </a:p>
          <a:p>
            <a:pPr algn="ctr"/>
            <a:endParaRPr lang="ru-RU" sz="3500" b="1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35842" name="Rectangle 3"/>
          <p:cNvSpPr>
            <a:spLocks noChangeArrowheads="1"/>
          </p:cNvSpPr>
          <p:nvPr/>
        </p:nvSpPr>
        <p:spPr bwMode="auto">
          <a:xfrm>
            <a:off x="4787900" y="620713"/>
            <a:ext cx="3929063" cy="163512"/>
          </a:xfrm>
          <a:prstGeom prst="rect">
            <a:avLst/>
          </a:prstGeom>
          <a:gradFill rotWithShape="1">
            <a:gsLst>
              <a:gs pos="0">
                <a:srgbClr val="8686FF"/>
              </a:gs>
              <a:gs pos="50000">
                <a:srgbClr val="B6B6FF"/>
              </a:gs>
              <a:gs pos="100000">
                <a:srgbClr val="DBDB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5843" name="Rectangle 4"/>
          <p:cNvSpPr>
            <a:spLocks noChangeArrowheads="1"/>
          </p:cNvSpPr>
          <p:nvPr/>
        </p:nvSpPr>
        <p:spPr bwMode="auto">
          <a:xfrm>
            <a:off x="4000500" y="214313"/>
            <a:ext cx="4643438" cy="165100"/>
          </a:xfrm>
          <a:prstGeom prst="rect">
            <a:avLst/>
          </a:prstGeom>
          <a:gradFill rotWithShape="1">
            <a:gsLst>
              <a:gs pos="0">
                <a:srgbClr val="FFDE80"/>
              </a:gs>
              <a:gs pos="50000">
                <a:srgbClr val="FFE8B3"/>
              </a:gs>
              <a:gs pos="100000">
                <a:srgbClr val="FFF3D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ubTitle" idx="4294967295"/>
          </p:nvPr>
        </p:nvSpPr>
        <p:spPr>
          <a:xfrm>
            <a:off x="142875" y="142875"/>
            <a:ext cx="3951288" cy="431800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800" b="1" dirty="0">
                <a:solidFill>
                  <a:srgbClr val="360CEA"/>
                </a:solidFill>
                <a:latin typeface="Times New Roman" pitchFamily="18" charset="0"/>
                <a:cs typeface="Times New Roman" pitchFamily="18" charset="0"/>
              </a:rPr>
              <a:t>Результаты ОГЭ -2022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Химия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214938" y="6524625"/>
            <a:ext cx="3929062" cy="163513"/>
          </a:xfrm>
          <a:prstGeom prst="rect">
            <a:avLst/>
          </a:prstGeom>
          <a:gradFill rotWithShape="1">
            <a:gsLst>
              <a:gs pos="0">
                <a:srgbClr val="8686FF"/>
              </a:gs>
              <a:gs pos="50000">
                <a:srgbClr val="B6B6FF"/>
              </a:gs>
              <a:gs pos="100000">
                <a:srgbClr val="DBDB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itchFamily="34" charset="0"/>
            </a:endParaRPr>
          </a:p>
        </p:txBody>
      </p:sp>
      <p:sp>
        <p:nvSpPr>
          <p:cNvPr id="35846" name="Rectangle 4"/>
          <p:cNvSpPr>
            <a:spLocks noChangeArrowheads="1"/>
          </p:cNvSpPr>
          <p:nvPr/>
        </p:nvSpPr>
        <p:spPr bwMode="auto">
          <a:xfrm>
            <a:off x="3635375" y="6692900"/>
            <a:ext cx="4643438" cy="165100"/>
          </a:xfrm>
          <a:prstGeom prst="rect">
            <a:avLst/>
          </a:prstGeom>
          <a:gradFill rotWithShape="1">
            <a:gsLst>
              <a:gs pos="0">
                <a:srgbClr val="FFDE80"/>
              </a:gs>
              <a:gs pos="50000">
                <a:srgbClr val="FFE8B3"/>
              </a:gs>
              <a:gs pos="100000">
                <a:srgbClr val="FFF3D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8350" y="0"/>
            <a:ext cx="75565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067" name="Group 2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0965694"/>
              </p:ext>
            </p:extLst>
          </p:nvPr>
        </p:nvGraphicFramePr>
        <p:xfrm>
          <a:off x="214266" y="1469708"/>
          <a:ext cx="8715467" cy="1844733"/>
        </p:xfrm>
        <a:graphic>
          <a:graphicData uri="http://schemas.openxmlformats.org/drawingml/2006/table">
            <a:tbl>
              <a:tblPr/>
              <a:tblGrid>
                <a:gridCol w="15584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8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62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91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91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73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4302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9690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9164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Предмет</a:t>
                      </a: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обучающихся, сдававших экзамены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Результаты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Средняя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 по школе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Качество знаний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успевае-мости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74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«5»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«4»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«3»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«2»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74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химия</a:t>
                      </a: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4,8</a:t>
                      </a: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93,3%</a:t>
                      </a: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46446" marR="4644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71921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2738158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4315" y="3212976"/>
            <a:ext cx="821537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52CD44-3E19-3266-34C7-FAB895A606AB}"/>
              </a:ext>
            </a:extLst>
          </p:cNvPr>
          <p:cNvSpPr txBox="1"/>
          <p:nvPr/>
        </p:nvSpPr>
        <p:spPr>
          <a:xfrm>
            <a:off x="-2628800" y="260648"/>
            <a:ext cx="152312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34661ADB-D8FC-4A25-BB46-530A8B8619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0717431"/>
              </p:ext>
            </p:extLst>
          </p:nvPr>
        </p:nvGraphicFramePr>
        <p:xfrm>
          <a:off x="464315" y="260648"/>
          <a:ext cx="8428165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816795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ChangeArrowheads="1"/>
          </p:cNvSpPr>
          <p:nvPr/>
        </p:nvSpPr>
        <p:spPr bwMode="auto">
          <a:xfrm>
            <a:off x="1042988" y="2971800"/>
            <a:ext cx="7777162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sz="3600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ru-RU" sz="3500" b="1">
              <a:solidFill>
                <a:srgbClr val="000099"/>
              </a:solidFill>
              <a:latin typeface="Calibri" pitchFamily="34" charset="0"/>
            </a:endParaRPr>
          </a:p>
          <a:p>
            <a:pPr algn="ctr"/>
            <a:endParaRPr lang="ru-RU" sz="3500" b="1">
              <a:solidFill>
                <a:srgbClr val="000099"/>
              </a:solidFill>
              <a:latin typeface="Calibri" pitchFamily="34" charset="0"/>
            </a:endParaRPr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58F083C6-492F-49E7-81C7-F6E16DAF87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9285035"/>
              </p:ext>
            </p:extLst>
          </p:nvPr>
        </p:nvGraphicFramePr>
        <p:xfrm>
          <a:off x="179512" y="188640"/>
          <a:ext cx="8784976" cy="640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8883586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4315" y="3212976"/>
            <a:ext cx="821537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52CD44-3E19-3266-34C7-FAB895A606AB}"/>
              </a:ext>
            </a:extLst>
          </p:cNvPr>
          <p:cNvSpPr txBox="1"/>
          <p:nvPr/>
        </p:nvSpPr>
        <p:spPr>
          <a:xfrm>
            <a:off x="-2628800" y="260648"/>
            <a:ext cx="152312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973F9EC-812F-B6A6-03F7-59D7CFAD2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38" y="1352699"/>
            <a:ext cx="3300434" cy="3178229"/>
          </a:xfrm>
          <a:prstGeom prst="rect">
            <a:avLst/>
          </a:prstGeom>
          <a:ln w="57150">
            <a:solidFill>
              <a:schemeClr val="accent6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0070989-F7EB-25E4-F8FE-FA5586C759A2}"/>
              </a:ext>
            </a:extLst>
          </p:cNvPr>
          <p:cNvSpPr txBox="1"/>
          <p:nvPr/>
        </p:nvSpPr>
        <p:spPr>
          <a:xfrm>
            <a:off x="3635896" y="692696"/>
            <a:ext cx="5388666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июня глава Рособрнадзора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Анзор Музаев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спрогнозировал, что в этом году средние баллы по предметам ЕГЭ снизятся. </a:t>
            </a:r>
            <a:r>
              <a:rPr lang="ru-RU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Чиновник считает, что это произойдёт из-за изменения образовательных стандартов, а не из-за ухудшения качества преподавания в школе и влияния онлайн-обучения в период пандемии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Однако </a:t>
            </a:r>
            <a:r>
              <a:rPr lang="ru-RU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 полагают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</a:t>
            </a:r>
            <a:r>
              <a:rPr lang="ru-RU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дистанционное обучение и отсутствие у выпускников этого года опыта ОГЭ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9-м классе сыграли решающую роль при слабой сдаче экзаменов.</a:t>
            </a:r>
          </a:p>
        </p:txBody>
      </p:sp>
    </p:spTree>
    <p:extLst>
      <p:ext uri="{BB962C8B-B14F-4D97-AF65-F5344CB8AC3E}">
        <p14:creationId xmlns:p14="http://schemas.microsoft.com/office/powerpoint/2010/main" val="21219524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4315" y="3212976"/>
            <a:ext cx="821537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52CD44-3E19-3266-34C7-FAB895A606AB}"/>
              </a:ext>
            </a:extLst>
          </p:cNvPr>
          <p:cNvSpPr txBox="1"/>
          <p:nvPr/>
        </p:nvSpPr>
        <p:spPr>
          <a:xfrm>
            <a:off x="-2628800" y="260648"/>
            <a:ext cx="152312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Спасибо за внимание!!!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3">
            <a:extLst>
              <a:ext uri="{FF2B5EF4-FFF2-40B4-BE49-F238E27FC236}">
                <a16:creationId xmlns:a16="http://schemas.microsoft.com/office/drawing/2014/main" id="{2CD67CEF-83AF-4CAB-92DE-5A94DD7BE0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268760"/>
            <a:ext cx="7704856" cy="5256584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96540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861048"/>
            <a:ext cx="7530068" cy="1296144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Медаль, знак (план)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31640" y="692696"/>
            <a:ext cx="6453459" cy="2088232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 – 36</a:t>
            </a:r>
          </a:p>
          <a:p>
            <a:pPr algn="ctr"/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Медаль – 197</a:t>
            </a:r>
          </a:p>
          <a:p>
            <a:pPr algn="ctr"/>
            <a:r>
              <a:rPr lang="ru-RU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Медаль+знак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- 217</a:t>
            </a:r>
          </a:p>
        </p:txBody>
      </p:sp>
    </p:spTree>
    <p:extLst>
      <p:ext uri="{BB962C8B-B14F-4D97-AF65-F5344CB8AC3E}">
        <p14:creationId xmlns:p14="http://schemas.microsoft.com/office/powerpoint/2010/main" val="4248348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725144"/>
            <a:ext cx="7562840" cy="1512168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Медаль не подтвердили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03647" y="1437448"/>
            <a:ext cx="6381451" cy="1703520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(б) – 3 чел.</a:t>
            </a:r>
          </a:p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(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11 чел.</a:t>
            </a:r>
          </a:p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 – 3 чел.</a:t>
            </a:r>
          </a:p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16 человек </a:t>
            </a:r>
          </a:p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(из них 1 чел. – 2 предмета</a:t>
            </a:r>
            <a:r>
              <a:rPr lang="ru-RU" sz="3200" dirty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37053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2588" y="4149080"/>
            <a:ext cx="7562840" cy="1584176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достигли 70 б. по предметам по выбору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36596" y="1484784"/>
            <a:ext cx="7488832" cy="1847536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чел.</a:t>
            </a:r>
          </a:p>
          <a:p>
            <a:pPr lvl="0" algn="ctr">
              <a:buClr>
                <a:srgbClr val="31B6FD"/>
              </a:buClr>
            </a:pP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Мах – 69, м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- 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  <a:p>
            <a:pPr algn="ctr"/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них по 2 предметам  – 14 чел</a:t>
            </a:r>
            <a:r>
              <a:rPr lang="ru-RU" sz="40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39941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4869160"/>
            <a:ext cx="7778864" cy="1224136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Медаль (итог)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331640" y="1437448"/>
            <a:ext cx="6453459" cy="1775528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181 человек</a:t>
            </a:r>
          </a:p>
          <a:p>
            <a:pPr algn="ctr"/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(137 человек при учете всех экзаменов)</a:t>
            </a:r>
          </a:p>
        </p:txBody>
      </p:sp>
    </p:spTree>
    <p:extLst>
      <p:ext uri="{BB962C8B-B14F-4D97-AF65-F5344CB8AC3E}">
        <p14:creationId xmlns:p14="http://schemas.microsoft.com/office/powerpoint/2010/main" val="3710337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ChangeArrowheads="1"/>
          </p:cNvSpPr>
          <p:nvPr/>
        </p:nvSpPr>
        <p:spPr bwMode="auto">
          <a:xfrm>
            <a:off x="1042988" y="2971800"/>
            <a:ext cx="7777162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sz="3600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ru-RU" sz="3500" b="1">
              <a:solidFill>
                <a:srgbClr val="000099"/>
              </a:solidFill>
              <a:latin typeface="Calibri" pitchFamily="34" charset="0"/>
            </a:endParaRPr>
          </a:p>
          <a:p>
            <a:pPr algn="ctr"/>
            <a:endParaRPr lang="ru-RU" sz="3500" b="1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66562" name="Rectangle 3"/>
          <p:cNvSpPr>
            <a:spLocks noChangeArrowheads="1"/>
          </p:cNvSpPr>
          <p:nvPr/>
        </p:nvSpPr>
        <p:spPr bwMode="auto">
          <a:xfrm>
            <a:off x="285720" y="142852"/>
            <a:ext cx="3929063" cy="163512"/>
          </a:xfrm>
          <a:prstGeom prst="rect">
            <a:avLst/>
          </a:prstGeom>
          <a:gradFill rotWithShape="1">
            <a:gsLst>
              <a:gs pos="0">
                <a:srgbClr val="8686FF"/>
              </a:gs>
              <a:gs pos="50000">
                <a:srgbClr val="B6B6FF"/>
              </a:gs>
              <a:gs pos="100000">
                <a:srgbClr val="DBDB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6563" name="Rectangle 4"/>
          <p:cNvSpPr>
            <a:spLocks noChangeArrowheads="1"/>
          </p:cNvSpPr>
          <p:nvPr/>
        </p:nvSpPr>
        <p:spPr bwMode="auto">
          <a:xfrm>
            <a:off x="142844" y="214290"/>
            <a:ext cx="4643438" cy="165100"/>
          </a:xfrm>
          <a:prstGeom prst="rect">
            <a:avLst/>
          </a:prstGeom>
          <a:gradFill rotWithShape="1">
            <a:gsLst>
              <a:gs pos="0">
                <a:srgbClr val="FFDE80"/>
              </a:gs>
              <a:gs pos="50000">
                <a:srgbClr val="FFE8B3"/>
              </a:gs>
              <a:gs pos="100000">
                <a:srgbClr val="FFF3D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214938" y="6500834"/>
            <a:ext cx="3929062" cy="163513"/>
          </a:xfrm>
          <a:prstGeom prst="rect">
            <a:avLst/>
          </a:prstGeom>
          <a:gradFill rotWithShape="1">
            <a:gsLst>
              <a:gs pos="0">
                <a:srgbClr val="8686FF"/>
              </a:gs>
              <a:gs pos="50000">
                <a:srgbClr val="B6B6FF"/>
              </a:gs>
              <a:gs pos="100000">
                <a:srgbClr val="DBDB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itchFamily="34" charset="0"/>
            </a:endParaRPr>
          </a:p>
        </p:txBody>
      </p:sp>
      <p:sp>
        <p:nvSpPr>
          <p:cNvPr id="66565" name="Rectangle 4"/>
          <p:cNvSpPr>
            <a:spLocks noChangeArrowheads="1"/>
          </p:cNvSpPr>
          <p:nvPr/>
        </p:nvSpPr>
        <p:spPr bwMode="auto">
          <a:xfrm>
            <a:off x="4500563" y="6692900"/>
            <a:ext cx="4643437" cy="165100"/>
          </a:xfrm>
          <a:prstGeom prst="rect">
            <a:avLst/>
          </a:prstGeom>
          <a:gradFill rotWithShape="1">
            <a:gsLst>
              <a:gs pos="0">
                <a:srgbClr val="FFDE80"/>
              </a:gs>
              <a:gs pos="50000">
                <a:srgbClr val="FFE8B3"/>
              </a:gs>
              <a:gs pos="100000">
                <a:srgbClr val="FFF3D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" name="Заголовок 20"/>
          <p:cNvSpPr txBox="1">
            <a:spLocks/>
          </p:cNvSpPr>
          <p:nvPr/>
        </p:nvSpPr>
        <p:spPr>
          <a:xfrm>
            <a:off x="0" y="285728"/>
            <a:ext cx="9144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dirty="0">
                <a:solidFill>
                  <a:srgbClr val="360CEA"/>
                </a:solidFill>
                <a:latin typeface="Times New Roman" pitchFamily="18" charset="0"/>
                <a:cs typeface="Times New Roman" pitchFamily="18" charset="0"/>
              </a:rPr>
              <a:t>Результаты 2021/2022 учебного года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7478837"/>
              </p:ext>
            </p:extLst>
          </p:nvPr>
        </p:nvGraphicFramePr>
        <p:xfrm>
          <a:off x="642910" y="1000108"/>
          <a:ext cx="7786742" cy="5151120"/>
        </p:xfrm>
        <a:graphic>
          <a:graphicData uri="http://schemas.openxmlformats.org/drawingml/2006/table">
            <a:tbl>
              <a:tblPr/>
              <a:tblGrid>
                <a:gridCol w="714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71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88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16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12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</a:t>
                      </a:r>
                      <a:r>
                        <a:rPr lang="ru-RU" sz="20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</a:t>
                      </a:r>
                      <a:r>
                        <a:rPr lang="ru-RU" sz="2000" b="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</a:t>
                      </a:r>
                      <a:endParaRPr lang="ru-RU" sz="20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961" marR="409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ПРЕДМЕТ</a:t>
                      </a:r>
                    </a:p>
                  </a:txBody>
                  <a:tcPr marL="40961" marR="409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Количество человек</a:t>
                      </a:r>
                    </a:p>
                  </a:txBody>
                  <a:tcPr marL="40961" marR="409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Средний балл</a:t>
                      </a:r>
                      <a:endParaRPr lang="ru-RU" sz="2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961" marR="409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6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0961" marR="409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русский язык</a:t>
                      </a:r>
                    </a:p>
                  </a:txBody>
                  <a:tcPr marL="40961" marR="409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</a:t>
                      </a:r>
                    </a:p>
                  </a:txBody>
                  <a:tcPr marL="40961" marR="40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72,81</a:t>
                      </a:r>
                    </a:p>
                  </a:txBody>
                  <a:tcPr marL="40961" marR="40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6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0961" marR="409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математика (профиль)</a:t>
                      </a:r>
                    </a:p>
                  </a:txBody>
                  <a:tcPr marL="40961" marR="409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40961" marR="40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57</a:t>
                      </a:r>
                    </a:p>
                  </a:txBody>
                  <a:tcPr marL="40961" marR="40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6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0961" marR="409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информатика и ИКТ</a:t>
                      </a:r>
                    </a:p>
                  </a:txBody>
                  <a:tcPr marL="40961" marR="409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40961" marR="40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50,4</a:t>
                      </a:r>
                    </a:p>
                  </a:txBody>
                  <a:tcPr marL="40961" marR="40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56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0961" marR="409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физика </a:t>
                      </a:r>
                    </a:p>
                  </a:txBody>
                  <a:tcPr marL="40961" marR="409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0961" marR="409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52,3</a:t>
                      </a:r>
                    </a:p>
                  </a:txBody>
                  <a:tcPr marL="40961" marR="40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56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0961" marR="409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обществознание </a:t>
                      </a:r>
                    </a:p>
                  </a:txBody>
                  <a:tcPr marL="40961" marR="409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40961" marR="40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66,7</a:t>
                      </a:r>
                    </a:p>
                  </a:txBody>
                  <a:tcPr marL="40961" marR="40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56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40961" marR="409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биология </a:t>
                      </a:r>
                    </a:p>
                  </a:txBody>
                  <a:tcPr marL="40961" marR="409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0961" marR="409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40961" marR="40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56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40961" marR="409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химия </a:t>
                      </a:r>
                    </a:p>
                  </a:txBody>
                  <a:tcPr marL="40961" marR="409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0961" marR="409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68</a:t>
                      </a:r>
                    </a:p>
                  </a:txBody>
                  <a:tcPr marL="40961" marR="40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56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40961" marR="409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английский язык</a:t>
                      </a:r>
                    </a:p>
                  </a:txBody>
                  <a:tcPr marL="40961" marR="409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0961" marR="409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58,2</a:t>
                      </a:r>
                    </a:p>
                  </a:txBody>
                  <a:tcPr marL="40961" marR="40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56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40961" marR="409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литература</a:t>
                      </a:r>
                    </a:p>
                  </a:txBody>
                  <a:tcPr marL="40961" marR="409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0961" marR="40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62</a:t>
                      </a:r>
                    </a:p>
                  </a:txBody>
                  <a:tcPr marL="40961" marR="40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56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40961" marR="409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история</a:t>
                      </a:r>
                    </a:p>
                  </a:txBody>
                  <a:tcPr marL="40961" marR="409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40961" marR="40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55</a:t>
                      </a:r>
                    </a:p>
                  </a:txBody>
                  <a:tcPr marL="40961" marR="40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56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40961" marR="409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география</a:t>
                      </a:r>
                    </a:p>
                  </a:txBody>
                  <a:tcPr marL="40961" marR="409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0961" marR="409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55</a:t>
                      </a:r>
                    </a:p>
                  </a:txBody>
                  <a:tcPr marL="40961" marR="40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1570</Words>
  <Application>Microsoft Office PowerPoint</Application>
  <PresentationFormat>Экран (4:3)</PresentationFormat>
  <Paragraphs>885</Paragraphs>
  <Slides>40</Slides>
  <Notes>28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8" baseType="lpstr">
      <vt:lpstr>MS Mincho</vt:lpstr>
      <vt:lpstr>Arial</vt:lpstr>
      <vt:lpstr>Arial Narrow</vt:lpstr>
      <vt:lpstr>Calibri</vt:lpstr>
      <vt:lpstr>Century Schoolbook</vt:lpstr>
      <vt:lpstr>Monotype Corsiva</vt:lpstr>
      <vt:lpstr>Times New Roman</vt:lpstr>
      <vt:lpstr>Тема Office</vt:lpstr>
      <vt:lpstr>Государственная итоговая аттестация для 11 классов (ГИА-11)</vt:lpstr>
      <vt:lpstr>. </vt:lpstr>
      <vt:lpstr>Презентация PowerPoint</vt:lpstr>
      <vt:lpstr>Презентация PowerPoint</vt:lpstr>
      <vt:lpstr>Медаль, знак (план)</vt:lpstr>
      <vt:lpstr>Медаль не подтвердили</vt:lpstr>
      <vt:lpstr>Не достигли 70 б. по предметам по выбору</vt:lpstr>
      <vt:lpstr>Медаль (итог)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46 кабинет</cp:lastModifiedBy>
  <cp:revision>199</cp:revision>
  <dcterms:modified xsi:type="dcterms:W3CDTF">2023-02-08T17:49:32Z</dcterms:modified>
</cp:coreProperties>
</file>